
<file path=[Content_Types].xml><?xml version="1.0" encoding="utf-8"?>
<Types xmlns="http://schemas.openxmlformats.org/package/2006/content-types">
  <Default Extension="xml" ContentType="application/xml"/>
  <Default Extension="wav" ContentType="audio/x-wav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3"/>
  </p:notesMasterIdLst>
  <p:sldIdLst>
    <p:sldId id="283" r:id="rId2"/>
    <p:sldId id="256" r:id="rId3"/>
    <p:sldId id="257" r:id="rId4"/>
    <p:sldId id="259" r:id="rId5"/>
    <p:sldId id="260" r:id="rId6"/>
    <p:sldId id="261" r:id="rId7"/>
    <p:sldId id="262" r:id="rId8"/>
    <p:sldId id="264" r:id="rId9"/>
    <p:sldId id="285" r:id="rId10"/>
    <p:sldId id="265" r:id="rId11"/>
    <p:sldId id="266" r:id="rId12"/>
    <p:sldId id="287" r:id="rId13"/>
    <p:sldId id="293" r:id="rId14"/>
    <p:sldId id="290" r:id="rId15"/>
    <p:sldId id="291" r:id="rId16"/>
    <p:sldId id="292" r:id="rId17"/>
    <p:sldId id="294" r:id="rId18"/>
    <p:sldId id="295" r:id="rId19"/>
    <p:sldId id="296" r:id="rId20"/>
    <p:sldId id="297" r:id="rId21"/>
    <p:sldId id="267" r:id="rId22"/>
    <p:sldId id="275" r:id="rId23"/>
    <p:sldId id="286" r:id="rId24"/>
    <p:sldId id="268" r:id="rId25"/>
    <p:sldId id="280" r:id="rId26"/>
    <p:sldId id="276" r:id="rId27"/>
    <p:sldId id="277" r:id="rId28"/>
    <p:sldId id="278" r:id="rId29"/>
    <p:sldId id="298" r:id="rId30"/>
    <p:sldId id="299" r:id="rId31"/>
    <p:sldId id="300" r:id="rId32"/>
    <p:sldId id="301" r:id="rId33"/>
    <p:sldId id="302" r:id="rId34"/>
    <p:sldId id="279" r:id="rId35"/>
    <p:sldId id="303" r:id="rId36"/>
    <p:sldId id="304" r:id="rId37"/>
    <p:sldId id="305" r:id="rId38"/>
    <p:sldId id="306" r:id="rId39"/>
    <p:sldId id="307" r:id="rId40"/>
    <p:sldId id="308" r:id="rId41"/>
    <p:sldId id="309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/>
    <p:restoredTop sz="93147"/>
  </p:normalViewPr>
  <p:slideViewPr>
    <p:cSldViewPr>
      <p:cViewPr varScale="1">
        <p:scale>
          <a:sx n="60" d="100"/>
          <a:sy n="60" d="100"/>
        </p:scale>
        <p:origin x="96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A0FF6E3-308F-47DC-84EF-2D0E2A0EF094}" type="datetimeFigureOut">
              <a:rPr lang="en-CA"/>
              <a:pPr>
                <a:defRPr/>
              </a:pPr>
              <a:t>2016-05-09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0BDE69D-0F7B-455F-9ED0-579D7AB4F65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34329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85AA5C9-8158-4860-8758-F76282AFBDD5}" type="slidenum">
              <a:rPr lang="en-CA" smtClean="0"/>
              <a:pPr/>
              <a:t>1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088102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BDE69D-0F7B-455F-9ED0-579D7AB4F655}" type="slidenum">
              <a:rPr lang="en-CA" smtClean="0"/>
              <a:pPr>
                <a:defRPr/>
              </a:pPr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25707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BDE69D-0F7B-455F-9ED0-579D7AB4F655}" type="slidenum">
              <a:rPr lang="en-CA" smtClean="0"/>
              <a:pPr>
                <a:defRPr/>
              </a:pPr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3393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0AF953-4070-40CC-95BF-E0E2AA648BDA}" type="slidenum">
              <a:rPr lang="en-CA" smtClean="0"/>
              <a:pPr>
                <a:defRPr/>
              </a:pPr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17899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0AF953-4070-40CC-95BF-E0E2AA648BDA}" type="slidenum">
              <a:rPr lang="en-CA" smtClean="0"/>
              <a:pPr>
                <a:defRPr/>
              </a:pPr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14962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0AF953-4070-40CC-95BF-E0E2AA648BDA}" type="slidenum">
              <a:rPr lang="en-CA" smtClean="0"/>
              <a:pPr>
                <a:defRPr/>
              </a:pPr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57501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0AF953-4070-40CC-95BF-E0E2AA648BDA}" type="slidenum">
              <a:rPr lang="en-CA" smtClean="0"/>
              <a:pPr>
                <a:defRPr/>
              </a:pPr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64923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0AF953-4070-40CC-95BF-E0E2AA648BDA}" type="slidenum">
              <a:rPr lang="en-CA" smtClean="0"/>
              <a:pPr>
                <a:defRPr/>
              </a:pPr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0340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0AF953-4070-40CC-95BF-E0E2AA648BDA}" type="slidenum">
              <a:rPr lang="en-CA" smtClean="0"/>
              <a:pPr>
                <a:defRPr/>
              </a:pPr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03961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0AF953-4070-40CC-95BF-E0E2AA648BDA}" type="slidenum">
              <a:rPr lang="en-CA" smtClean="0"/>
              <a:pPr>
                <a:defRPr/>
              </a:pPr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4523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0AF953-4070-40CC-95BF-E0E2AA648BDA}" type="slidenum">
              <a:rPr lang="en-CA" smtClean="0"/>
              <a:pPr>
                <a:defRPr/>
              </a:pPr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206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BDE69D-0F7B-455F-9ED0-579D7AB4F655}" type="slidenum">
              <a:rPr lang="en-CA" smtClean="0"/>
              <a:pPr>
                <a:defRPr/>
              </a:pPr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19171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0AF953-4070-40CC-95BF-E0E2AA648BDA}" type="slidenum">
              <a:rPr lang="en-CA" smtClean="0"/>
              <a:pPr>
                <a:defRPr/>
              </a:pPr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94294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BDE69D-0F7B-455F-9ED0-579D7AB4F655}" type="slidenum">
              <a:rPr lang="en-CA" smtClean="0"/>
              <a:pPr>
                <a:defRPr/>
              </a:pPr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12094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BDE69D-0F7B-455F-9ED0-579D7AB4F655}" type="slidenum">
              <a:rPr lang="en-CA" smtClean="0"/>
              <a:pPr>
                <a:defRPr/>
              </a:pPr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1393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BDE69D-0F7B-455F-9ED0-579D7AB4F655}" type="slidenum">
              <a:rPr lang="en-CA" smtClean="0"/>
              <a:pPr>
                <a:defRPr/>
              </a:pPr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89028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BDE69D-0F7B-455F-9ED0-579D7AB4F655}" type="slidenum">
              <a:rPr lang="en-CA" smtClean="0"/>
              <a:pPr>
                <a:defRPr/>
              </a:pPr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69699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BDE69D-0F7B-455F-9ED0-579D7AB4F655}" type="slidenum">
              <a:rPr lang="en-CA" smtClean="0"/>
              <a:pPr>
                <a:defRPr/>
              </a:pPr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69478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BDE69D-0F7B-455F-9ED0-579D7AB4F655}" type="slidenum">
              <a:rPr lang="en-CA" smtClean="0"/>
              <a:pPr>
                <a:defRPr/>
              </a:pPr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54135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BDE69D-0F7B-455F-9ED0-579D7AB4F655}" type="slidenum">
              <a:rPr lang="en-CA" smtClean="0"/>
              <a:pPr>
                <a:defRPr/>
              </a:pPr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76371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BDE69D-0F7B-455F-9ED0-579D7AB4F655}" type="slidenum">
              <a:rPr lang="en-CA" smtClean="0"/>
              <a:pPr>
                <a:defRPr/>
              </a:pPr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72643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518DAE-07C8-4FB9-8859-7EC450F3D445}" type="slidenum">
              <a:rPr lang="en-CA" smtClean="0"/>
              <a:pPr/>
              <a:t>29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924265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BDE69D-0F7B-455F-9ED0-579D7AB4F655}" type="slidenum">
              <a:rPr lang="en-CA" smtClean="0"/>
              <a:pPr>
                <a:defRPr/>
              </a:pPr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05601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A55CF-9939-4ABF-85E0-5B7200935EF7}" type="slidenum">
              <a:rPr lang="en-CA" smtClean="0"/>
              <a:pPr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2262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A55CF-9939-4ABF-85E0-5B7200935EF7}" type="slidenum">
              <a:rPr lang="en-CA" smtClean="0"/>
              <a:pPr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09104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A55CF-9939-4ABF-85E0-5B7200935EF7}" type="slidenum">
              <a:rPr lang="en-CA" smtClean="0"/>
              <a:pPr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1824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A55CF-9939-4ABF-85E0-5B7200935EF7}" type="slidenum">
              <a:rPr lang="en-CA" smtClean="0"/>
              <a:pPr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16208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BDE69D-0F7B-455F-9ED0-579D7AB4F655}" type="slidenum">
              <a:rPr lang="en-CA" smtClean="0"/>
              <a:pPr>
                <a:defRPr/>
              </a:pPr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57163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A55CF-9939-4ABF-85E0-5B7200935EF7}" type="slidenum">
              <a:rPr lang="en-CA" smtClean="0"/>
              <a:pPr/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8898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A55CF-9939-4ABF-85E0-5B7200935EF7}" type="slidenum">
              <a:rPr lang="en-CA" smtClean="0"/>
              <a:pPr/>
              <a:t>36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51532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A55CF-9939-4ABF-85E0-5B7200935EF7}" type="slidenum">
              <a:rPr lang="en-CA" smtClean="0"/>
              <a:pPr/>
              <a:t>37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658721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A55CF-9939-4ABF-85E0-5B7200935EF7}" type="slidenum">
              <a:rPr lang="en-CA" smtClean="0"/>
              <a:pPr/>
              <a:t>38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03047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A55CF-9939-4ABF-85E0-5B7200935EF7}" type="slidenum">
              <a:rPr lang="en-CA" smtClean="0"/>
              <a:pPr/>
              <a:t>39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693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BDE69D-0F7B-455F-9ED0-579D7AB4F655}" type="slidenum">
              <a:rPr lang="en-CA" smtClean="0"/>
              <a:pPr>
                <a:defRPr/>
              </a:pPr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863502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A55CF-9939-4ABF-85E0-5B7200935EF7}" type="slidenum">
              <a:rPr lang="en-CA" smtClean="0"/>
              <a:pPr/>
              <a:t>40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185723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A55CF-9939-4ABF-85E0-5B7200935EF7}" type="slidenum">
              <a:rPr lang="en-CA" smtClean="0"/>
              <a:pPr/>
              <a:t>41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7199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BDE69D-0F7B-455F-9ED0-579D7AB4F655}" type="slidenum">
              <a:rPr lang="en-CA" smtClean="0"/>
              <a:pPr>
                <a:defRPr/>
              </a:pPr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8967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BDE69D-0F7B-455F-9ED0-579D7AB4F655}" type="slidenum">
              <a:rPr lang="en-CA" smtClean="0"/>
              <a:pPr>
                <a:defRPr/>
              </a:pPr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5791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BDE69D-0F7B-455F-9ED0-579D7AB4F655}" type="slidenum">
              <a:rPr lang="en-CA" smtClean="0"/>
              <a:pPr>
                <a:defRPr/>
              </a:pPr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753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BDE69D-0F7B-455F-9ED0-579D7AB4F655}" type="slidenum">
              <a:rPr lang="en-CA" smtClean="0"/>
              <a:pPr>
                <a:defRPr/>
              </a:pPr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0381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BDE69D-0F7B-455F-9ED0-579D7AB4F655}" type="slidenum">
              <a:rPr lang="en-CA" smtClean="0"/>
              <a:pPr>
                <a:defRPr/>
              </a:pPr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4843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FE6FD-4D80-4AF1-A6CA-E3A217F7DA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E9955-7AD1-40BC-89E5-CF782DD211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FDAAC-A82D-4027-9FFD-262A3554A0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7F865-1037-47CB-89C9-4995C871A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43706-CCC2-4E64-964E-DE4F157633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F7C57-E523-4EA6-91AE-4482874A6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23E5B-46F8-47FE-A99A-0AA1A6D82E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CE567-39C7-4738-8B08-D1A781BDC7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D952D-145A-4D21-A9F3-EA9D939991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F17ED-50AE-4D23-B27B-44782BB6A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F4C8B-2581-49B1-9FC4-E230DF796E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BE01D-F07B-4D2F-AE18-A2834A294B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39DF8-2084-41A4-B39A-6F3233C423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4141C-3CEE-4477-9B32-8029CA33B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4B6D33F-0AE6-49F2-BF28-D610922584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7" Type="http://schemas.openxmlformats.org/officeDocument/2006/relationships/image" Target="../media/image5.jpeg"/><Relationship Id="rId8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phet.colorado.edu/en/simulation/balloons" TargetMode="External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hyperlink" Target="http://www.teachwithfergy.com/static-electricity-bill-nye/" TargetMode="External"/><Relationship Id="rId5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withfergy.com/lightning/" TargetMode="External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32.xml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jpe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2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het.colorado.edu/en/simulation/travoltage" TargetMode="External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286000" y="350822"/>
            <a:ext cx="4357688" cy="863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Electrostatics (Static Electricity)</a:t>
            </a:r>
            <a:endParaRPr lang="en-CA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2214563" y="1664224"/>
            <a:ext cx="4500562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AutoNum type="arabicPeriod"/>
            </a:pPr>
            <a:r>
              <a:rPr lang="en-CA" sz="2800" dirty="0">
                <a:solidFill>
                  <a:srgbClr val="FFFF00"/>
                </a:solidFill>
              </a:rPr>
              <a:t> Atom review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CA" sz="2800" dirty="0">
                <a:solidFill>
                  <a:srgbClr val="FFFF00"/>
                </a:solidFill>
              </a:rPr>
              <a:t> Charged Objects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CA" sz="2800" dirty="0">
                <a:solidFill>
                  <a:srgbClr val="FFFF00"/>
                </a:solidFill>
              </a:rPr>
              <a:t> Laws of electric </a:t>
            </a:r>
            <a:r>
              <a:rPr lang="en-CA" sz="2800" dirty="0" smtClean="0">
                <a:solidFill>
                  <a:srgbClr val="FFFF00"/>
                </a:solidFill>
              </a:rPr>
              <a:t>charges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CA" sz="2800" dirty="0">
                <a:solidFill>
                  <a:srgbClr val="FFFF00"/>
                </a:solidFill>
              </a:rPr>
              <a:t> </a:t>
            </a:r>
            <a:r>
              <a:rPr lang="en-CA" sz="2800" dirty="0" smtClean="0">
                <a:solidFill>
                  <a:srgbClr val="FFFF00"/>
                </a:solidFill>
              </a:rPr>
              <a:t>Electrostatic Series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CA" sz="2800" dirty="0">
                <a:solidFill>
                  <a:srgbClr val="FFFF00"/>
                </a:solidFill>
              </a:rPr>
              <a:t> </a:t>
            </a:r>
            <a:r>
              <a:rPr lang="en-CA" sz="2800" dirty="0" smtClean="0">
                <a:solidFill>
                  <a:srgbClr val="FFFF00"/>
                </a:solidFill>
              </a:rPr>
              <a:t>Sparks and Lightning</a:t>
            </a:r>
            <a:endParaRPr lang="en-US" sz="2800" b="1" dirty="0" smtClean="0"/>
          </a:p>
          <a:p>
            <a:pPr marL="342900" indent="-342900">
              <a:buFont typeface="Arial" charset="0"/>
              <a:buAutoNum type="arabicPeriod"/>
            </a:pPr>
            <a:endParaRPr lang="en-CA" sz="2800" dirty="0">
              <a:solidFill>
                <a:srgbClr val="FFFF00"/>
              </a:solidFill>
            </a:endParaRPr>
          </a:p>
          <a:p>
            <a:pPr marL="342900" indent="-342900">
              <a:buFont typeface="Arial" charset="0"/>
              <a:buAutoNum type="arabicPeriod"/>
            </a:pPr>
            <a:endParaRPr lang="en-CA" sz="2800" dirty="0">
              <a:solidFill>
                <a:srgbClr val="FFFF00"/>
              </a:solidFill>
            </a:endParaRPr>
          </a:p>
          <a:p>
            <a:pPr marL="342900" indent="-342900">
              <a:buFont typeface="Arial" charset="0"/>
              <a:buAutoNum type="arabicPeriod"/>
            </a:pPr>
            <a:endParaRPr lang="en-CA" sz="2800" dirty="0">
              <a:solidFill>
                <a:srgbClr val="FFFF00"/>
              </a:solidFill>
            </a:endParaRPr>
          </a:p>
          <a:p>
            <a:pPr marL="342900" indent="-342900">
              <a:buFont typeface="Arial" charset="0"/>
              <a:buAutoNum type="arabicPeriod"/>
            </a:pPr>
            <a:endParaRPr lang="en-CA" sz="2800" dirty="0">
              <a:solidFill>
                <a:srgbClr val="FFFF00"/>
              </a:solidFill>
            </a:endParaRPr>
          </a:p>
          <a:p>
            <a:pPr marL="342900" indent="-342900">
              <a:buFont typeface="Arial" charset="0"/>
              <a:buAutoNum type="arabicPeriod"/>
            </a:pPr>
            <a:endParaRPr lang="en-CA" sz="2800" dirty="0">
              <a:solidFill>
                <a:srgbClr val="FFFF00"/>
              </a:solidFill>
            </a:endParaRPr>
          </a:p>
          <a:p>
            <a:pPr marL="342900" indent="-342900">
              <a:buFont typeface="Arial" charset="0"/>
              <a:buAutoNum type="arabicPeriod"/>
            </a:pPr>
            <a:endParaRPr lang="en-CA" sz="2800" dirty="0">
              <a:solidFill>
                <a:srgbClr val="FFFF00"/>
              </a:solidFill>
            </a:endParaRPr>
          </a:p>
          <a:p>
            <a:pPr marL="342900" indent="-342900">
              <a:buFont typeface="Arial" charset="0"/>
              <a:buAutoNum type="arabicPeriod"/>
            </a:pPr>
            <a:endParaRPr lang="en-CA" sz="2800" dirty="0">
              <a:solidFill>
                <a:srgbClr val="FFFF00"/>
              </a:solidFill>
            </a:endParaRPr>
          </a:p>
          <a:p>
            <a:pPr marL="342900" indent="-342900">
              <a:buFont typeface="Arial" charset="0"/>
              <a:buAutoNum type="arabicPeriod"/>
            </a:pPr>
            <a:endParaRPr lang="en-CA" sz="2800" dirty="0">
              <a:solidFill>
                <a:srgbClr val="FFFF00"/>
              </a:solidFill>
            </a:endParaRPr>
          </a:p>
        </p:txBody>
      </p:sp>
      <p:pic>
        <p:nvPicPr>
          <p:cNvPr id="3076" name="Picture 8" descr="http://phun.physics.virginia.edu/images/electrostatics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688" y="214313"/>
            <a:ext cx="233680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0" descr="http://educationwalk.com/wp-content/uploads/2011/12/Static-Electricity-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4311650"/>
            <a:ext cx="335756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2" descr="http://www.school-for-champions.com/science/images/static_sparks_fing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3" y="214313"/>
            <a:ext cx="2071687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28" descr="http://www.ducksters.com/science/atom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688" y="4195763"/>
            <a:ext cx="2303462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6" descr="lightnin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3929063" y="4643438"/>
            <a:ext cx="2514600" cy="1887537"/>
          </a:xfrm>
          <a:noFill/>
        </p:spPr>
      </p:pic>
      <p:pic>
        <p:nvPicPr>
          <p:cNvPr id="3081" name="Picture 14" descr="https://encrypted-tbn3.gstatic.com/images?q=tbn:ANd9GcTNxc6COIS4yet6F_gvTICJqcVD5ymOUfLYktXmjGjp85WQD6I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88" y="1927225"/>
            <a:ext cx="1643062" cy="218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Law of Electric Charges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052513"/>
            <a:ext cx="8642350" cy="4911725"/>
          </a:xfrm>
        </p:spPr>
        <p:txBody>
          <a:bodyPr/>
          <a:lstStyle/>
          <a:p>
            <a:pPr eaLnBrk="1" hangingPunct="1"/>
            <a:r>
              <a:rPr lang="en-US" sz="2800" smtClean="0"/>
              <a:t>Law 1: Opposites attract:  Two things with opposite, or different charges (a positive and a negative) will attract, or pull towards each other. </a:t>
            </a:r>
          </a:p>
          <a:p>
            <a:pPr eaLnBrk="1" hangingPunct="1"/>
            <a:r>
              <a:rPr lang="en-US" sz="2800" smtClean="0"/>
              <a:t>Law 2: </a:t>
            </a:r>
            <a:r>
              <a:rPr lang="en-US" sz="2800" b="1" u="sng" smtClean="0"/>
              <a:t>Things with the same charge (two positives or two negatives) will repel, or push away from each other. </a:t>
            </a:r>
          </a:p>
          <a:p>
            <a:pPr eaLnBrk="1" hangingPunct="1">
              <a:buFontTx/>
              <a:buNone/>
            </a:pPr>
            <a:endParaRPr lang="en-US" sz="2800" smtClean="0">
              <a:solidFill>
                <a:srgbClr val="CC3300"/>
              </a:solidFill>
            </a:endParaRPr>
          </a:p>
        </p:txBody>
      </p:sp>
      <p:pic>
        <p:nvPicPr>
          <p:cNvPr id="17413" name="Picture 5" descr="forces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3786188"/>
            <a:ext cx="4071938" cy="2987675"/>
          </a:xfrm>
          <a:noFill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4508500"/>
            <a:ext cx="2571750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Law 3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u="sng" smtClean="0"/>
              <a:t>Positive attracts Neutral objects, AND</a:t>
            </a:r>
          </a:p>
          <a:p>
            <a:pPr eaLnBrk="1" hangingPunct="1"/>
            <a:r>
              <a:rPr lang="en-US" b="1" u="sng" smtClean="0"/>
              <a:t>Negative attracts Neutral objects</a:t>
            </a:r>
          </a:p>
          <a:p>
            <a:pPr eaLnBrk="1" hangingPunct="1">
              <a:buFontTx/>
              <a:buNone/>
            </a:pPr>
            <a:endParaRPr lang="en-US" smtClean="0">
              <a:solidFill>
                <a:srgbClr val="CC3300"/>
              </a:solidFill>
            </a:endParaRPr>
          </a:p>
          <a:p>
            <a:pPr eaLnBrk="1" hangingPunct="1">
              <a:buFontTx/>
              <a:buNone/>
            </a:pPr>
            <a:r>
              <a:rPr lang="en-US" smtClean="0">
                <a:solidFill>
                  <a:srgbClr val="CC3300"/>
                </a:solidFill>
              </a:rPr>
              <a:t>WEIRD!.... But Why?</a:t>
            </a:r>
          </a:p>
        </p:txBody>
      </p:sp>
      <p:pic>
        <p:nvPicPr>
          <p:cNvPr id="13316" name="Picture 5" descr="http://www.supercoolstuff.com/items/balloon/pics/BA0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886200"/>
            <a:ext cx="16002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609600"/>
            <a:ext cx="7721600" cy="1143000"/>
          </a:xfrm>
        </p:spPr>
        <p:txBody>
          <a:bodyPr/>
          <a:lstStyle/>
          <a:p>
            <a:r>
              <a:rPr lang="en-US" sz="4800" smtClean="0">
                <a:latin typeface="Times New Roman" pitchFamily="18" charset="0"/>
                <a:cs typeface="Times New Roman" pitchFamily="18" charset="0"/>
              </a:rPr>
              <a:t>Charging Objects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2133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kumimoji="1" lang="en-US" sz="3200" kern="0" dirty="0">
                <a:solidFill>
                  <a:schemeClr val="tx2"/>
                </a:solidFill>
                <a:ea typeface="+mj-ea"/>
                <a:cs typeface="Times New Roman" pitchFamily="18" charset="0"/>
              </a:rPr>
              <a:t>There are 3 ways an object can become charged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743200" y="3733800"/>
            <a:ext cx="35052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  <a:defRPr/>
            </a:pPr>
            <a:r>
              <a:rPr kumimoji="1" lang="en-US" sz="3200" kern="0" dirty="0">
                <a:latin typeface="Arial Black" pitchFamily="34" charset="0"/>
              </a:rPr>
              <a:t>1) </a:t>
            </a:r>
            <a:r>
              <a:rPr kumimoji="1" lang="en-US" sz="3200" b="1" u="sng" kern="0" dirty="0">
                <a:latin typeface="Arial Black" pitchFamily="34" charset="0"/>
              </a:rPr>
              <a:t>Friction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  <a:defRPr/>
            </a:pPr>
            <a:r>
              <a:rPr kumimoji="1" lang="en-US" sz="3200" kern="0" dirty="0">
                <a:latin typeface="Arial Black" pitchFamily="34" charset="0"/>
              </a:rPr>
              <a:t>2) </a:t>
            </a:r>
            <a:r>
              <a:rPr kumimoji="1" lang="en-US" sz="3200" b="1" u="sng" kern="0" dirty="0">
                <a:latin typeface="Arial Black" pitchFamily="34" charset="0"/>
              </a:rPr>
              <a:t>Contact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  <a:defRPr/>
            </a:pPr>
            <a:r>
              <a:rPr kumimoji="1" lang="en-US" sz="3200" kern="0" dirty="0">
                <a:latin typeface="Arial Black" pitchFamily="34" charset="0"/>
              </a:rPr>
              <a:t>3) </a:t>
            </a:r>
            <a:r>
              <a:rPr kumimoji="1" lang="en-US" sz="3200" b="1" u="sng" kern="0" dirty="0">
                <a:latin typeface="Arial Black" pitchFamily="34" charset="0"/>
              </a:rPr>
              <a:t>Induction</a:t>
            </a:r>
          </a:p>
        </p:txBody>
      </p:sp>
    </p:spTree>
    <p:extLst>
      <p:ext uri="{BB962C8B-B14F-4D97-AF65-F5344CB8AC3E}">
        <p14:creationId xmlns:p14="http://schemas.microsoft.com/office/powerpoint/2010/main" val="102352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Friction Review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171950"/>
          </a:xfrm>
        </p:spPr>
        <p:txBody>
          <a:bodyPr/>
          <a:lstStyle/>
          <a:p>
            <a:r>
              <a:rPr lang="en-US" smtClean="0"/>
              <a:t>Static electricity is produced by rubbing different surfaces together</a:t>
            </a:r>
          </a:p>
          <a:p>
            <a:r>
              <a:rPr lang="en-US" smtClean="0"/>
              <a:t>This causes both surfaces to obtain a different charge</a:t>
            </a:r>
          </a:p>
          <a:p>
            <a:r>
              <a:rPr lang="en-US" smtClean="0"/>
              <a:t>Before rubbing: both objects are neutral</a:t>
            </a:r>
          </a:p>
          <a:p>
            <a:r>
              <a:rPr lang="en-US" b="1" u="sng" smtClean="0"/>
              <a:t>After rubbing, one object loses electrons (becomes positively charged), the other object gains electrons and becomes negatively charged</a:t>
            </a:r>
          </a:p>
        </p:txBody>
      </p:sp>
    </p:spTree>
    <p:extLst>
      <p:ext uri="{BB962C8B-B14F-4D97-AF65-F5344CB8AC3E}">
        <p14:creationId xmlns:p14="http://schemas.microsoft.com/office/powerpoint/2010/main" val="23373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mtClean="0"/>
              <a:t>Contact Transfer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pPr eaLnBrk="1" hangingPunct="1"/>
            <a:r>
              <a:rPr lang="en-US" smtClean="0"/>
              <a:t>Contact is common and is the cause of static shocks.</a:t>
            </a:r>
          </a:p>
          <a:p>
            <a:pPr eaLnBrk="1" hangingPunct="1"/>
            <a:r>
              <a:rPr lang="en-US" smtClean="0"/>
              <a:t>Contact transfer occurs when a charged object is brought into contact with a differently charged object.</a:t>
            </a:r>
            <a:br>
              <a:rPr lang="en-US" smtClean="0"/>
            </a:br>
            <a:r>
              <a:rPr lang="en-US" smtClean="0"/>
              <a:t>(This includes neutral objects)</a:t>
            </a:r>
          </a:p>
          <a:p>
            <a:pPr eaLnBrk="1" hangingPunct="1"/>
            <a:r>
              <a:rPr lang="en-US" b="1" u="sng" smtClean="0"/>
              <a:t>Some or all of the electrons will transfer between the two objects in an attempt to balance the charge.</a:t>
            </a:r>
          </a:p>
        </p:txBody>
      </p:sp>
    </p:spTree>
    <p:extLst>
      <p:ext uri="{BB962C8B-B14F-4D97-AF65-F5344CB8AC3E}">
        <p14:creationId xmlns:p14="http://schemas.microsoft.com/office/powerpoint/2010/main" val="95393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 anchor="ctr"/>
          <a:lstStyle/>
          <a:p>
            <a:pPr eaLnBrk="1" hangingPunct="1"/>
            <a:r>
              <a:rPr lang="en-US" smtClean="0"/>
              <a:t>Static Shocks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90600"/>
            <a:ext cx="8229600" cy="3124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In the case of static electricity, your body has developed some level of negative charge.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When you move your hand towards an uncharged objects (especially metals) the excess electrons you have transfer to that object.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The movement of the electrons can sometimes be seen as a spark and can occasionally be painful due to the speed at which the electrons transfer.</a:t>
            </a:r>
          </a:p>
        </p:txBody>
      </p:sp>
      <p:pic>
        <p:nvPicPr>
          <p:cNvPr id="30724" name="Picture 5" descr="http://www.school-for-champions.com/science/images/static_sparks-fing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162425"/>
            <a:ext cx="36576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403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87249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953000"/>
            <a:ext cx="25050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4876800"/>
            <a:ext cx="25622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4876800"/>
            <a:ext cx="25527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751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Induction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178800" cy="4171950"/>
          </a:xfrm>
        </p:spPr>
        <p:txBody>
          <a:bodyPr/>
          <a:lstStyle/>
          <a:p>
            <a:r>
              <a:rPr lang="en-US" smtClean="0"/>
              <a:t>An electric charge is transferred from one substance to another without direct contact.</a:t>
            </a:r>
          </a:p>
          <a:p>
            <a:endParaRPr lang="en-US" smtClean="0"/>
          </a:p>
          <a:p>
            <a:r>
              <a:rPr lang="en-US" b="1" u="sng" smtClean="0"/>
              <a:t>The induced charge is opposite to that of the charged object producing the charge</a:t>
            </a:r>
          </a:p>
        </p:txBody>
      </p:sp>
    </p:spTree>
    <p:extLst>
      <p:ext uri="{BB962C8B-B14F-4D97-AF65-F5344CB8AC3E}">
        <p14:creationId xmlns:p14="http://schemas.microsoft.com/office/powerpoint/2010/main" val="115792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3600" smtClean="0"/>
              <a:t>Pith Balls and Charge Transference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752600"/>
            <a:ext cx="7086600" cy="4171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u="sng" smtClean="0"/>
              <a:t>Pith balls by nature are usually uncharged to begin with (as are most objects)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How would you expect them to react to a charged object brought nearby?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If a charged object and a pith ball are brought in contact some of that charge will transfer to the pith ball.</a:t>
            </a:r>
            <a:br>
              <a:rPr lang="en-US" smtClean="0"/>
            </a:br>
            <a:r>
              <a:rPr lang="en-US" smtClean="0"/>
              <a:t>(Either the pith ball will gain or lose electrons)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6450" y="4648200"/>
            <a:ext cx="18351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625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3600" smtClean="0"/>
              <a:t>Pith Balls and Charge Transference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76400"/>
            <a:ext cx="8178800" cy="4171950"/>
          </a:xfrm>
        </p:spPr>
        <p:txBody>
          <a:bodyPr/>
          <a:lstStyle/>
          <a:p>
            <a:pPr eaLnBrk="1" hangingPunct="1"/>
            <a:r>
              <a:rPr lang="en-US" b="1" u="sng" smtClean="0"/>
              <a:t>Once the charged object is removed the charge remains on the pith ball</a:t>
            </a:r>
          </a:p>
          <a:p>
            <a:pPr eaLnBrk="1" hangingPunct="1"/>
            <a:endParaRPr lang="en-US" smtClean="0"/>
          </a:p>
          <a:p>
            <a:pPr lvl="1" eaLnBrk="1" hangingPunct="1"/>
            <a:r>
              <a:rPr lang="en-US" smtClean="0"/>
              <a:t>How would you expect the pith ball to react if another similarly charged object were brought near to it?</a:t>
            </a:r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How would it react if an oppositely charged object were near?</a:t>
            </a:r>
          </a:p>
        </p:txBody>
      </p:sp>
    </p:spTree>
    <p:extLst>
      <p:ext uri="{BB962C8B-B14F-4D97-AF65-F5344CB8AC3E}">
        <p14:creationId xmlns:p14="http://schemas.microsoft.com/office/powerpoint/2010/main" val="3566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9600" smtClean="0"/>
              <a:t>Electricity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it made of?</a:t>
            </a:r>
          </a:p>
          <a:p>
            <a:pPr eaLnBrk="1" hangingPunct="1"/>
            <a:r>
              <a:rPr lang="en-US" smtClean="0"/>
              <a:t>Where does it come from?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 anchor="ctr"/>
          <a:lstStyle/>
          <a:p>
            <a:pPr eaLnBrk="1" hangingPunct="1"/>
            <a:r>
              <a:rPr lang="en-US" smtClean="0"/>
              <a:t>Drawing!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eaLnBrk="1" hangingPunct="1"/>
            <a:r>
              <a:rPr lang="en-US" smtClean="0"/>
              <a:t>In your notes draw a picture of the following situation. You should have at least three pictures to depict the scene.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 neutral pith ball is brought near to a negatively charged rod. The pith ball and the rod touch. The rod is removed and a different negatively charged object is brought near.</a:t>
            </a:r>
          </a:p>
        </p:txBody>
      </p:sp>
    </p:spTree>
    <p:extLst>
      <p:ext uri="{BB962C8B-B14F-4D97-AF65-F5344CB8AC3E}">
        <p14:creationId xmlns:p14="http://schemas.microsoft.com/office/powerpoint/2010/main" val="49523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u="sng" smtClean="0">
                <a:solidFill>
                  <a:schemeClr val="bg1"/>
                </a:solidFill>
              </a:rPr>
              <a:t>A Neutral Wall Attracts a Balloon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2875" y="1628775"/>
            <a:ext cx="5724525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dirty="0" smtClean="0"/>
              <a:t>If you charge a balloon by rubbing it on your hair, it picks up extra electrons and has a negative charge. </a:t>
            </a:r>
            <a:r>
              <a:rPr lang="en-US" sz="3600" dirty="0" smtClean="0">
                <a:solidFill>
                  <a:srgbClr val="CC3300"/>
                </a:solidFill>
              </a:rPr>
              <a:t>Holding it near a neutral wall will make the negative charges in the wall move away.  Why?</a:t>
            </a:r>
          </a:p>
          <a:p>
            <a:pPr eaLnBrk="1" hangingPunct="1">
              <a:lnSpc>
                <a:spcPct val="90000"/>
              </a:lnSpc>
            </a:pPr>
            <a:endParaRPr lang="en-US" sz="3600" dirty="0" smtClean="0">
              <a:solidFill>
                <a:srgbClr val="CC3300"/>
              </a:solidFill>
            </a:endParaRPr>
          </a:p>
        </p:txBody>
      </p:sp>
      <p:pic>
        <p:nvPicPr>
          <p:cNvPr id="16388" name="Picture 4" descr="balloon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27738" y="1773238"/>
            <a:ext cx="2640012" cy="47656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Balloon Example</a:t>
            </a:r>
          </a:p>
        </p:txBody>
      </p:sp>
      <p:sp>
        <p:nvSpPr>
          <p:cNvPr id="17411" name="Content Placeholder 3"/>
          <p:cNvSpPr>
            <a:spLocks noGrp="1"/>
          </p:cNvSpPr>
          <p:nvPr>
            <p:ph idx="1"/>
          </p:nvPr>
        </p:nvSpPr>
        <p:spPr>
          <a:xfrm>
            <a:off x="250825" y="1711325"/>
            <a:ext cx="534035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4000" b="1" u="sng" smtClean="0">
                <a:solidFill>
                  <a:srgbClr val="7030A0"/>
                </a:solidFill>
              </a:rPr>
              <a:t>Like charges repel!!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4000" smtClean="0">
              <a:solidFill>
                <a:srgbClr val="CC33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4000" smtClean="0"/>
              <a:t>	The result is that there are more positive charges closer to the negative balloon and therefore, attraction. </a:t>
            </a:r>
          </a:p>
          <a:p>
            <a:endParaRPr lang="en-CA" sz="4000" smtClean="0"/>
          </a:p>
        </p:txBody>
      </p:sp>
      <p:pic>
        <p:nvPicPr>
          <p:cNvPr id="17412" name="Picture 4" descr="balloo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484313"/>
            <a:ext cx="280035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Balloon Example</a:t>
            </a:r>
            <a:endParaRPr lang="en-CA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Click the </a:t>
            </a:r>
            <a:r>
              <a:rPr lang="en-CA" smtClean="0"/>
              <a:t>image below</a:t>
            </a:r>
            <a:endParaRPr lang="en-CA" dirty="0" smtClean="0"/>
          </a:p>
        </p:txBody>
      </p:sp>
      <p:pic>
        <p:nvPicPr>
          <p:cNvPr id="18436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413" y="2420938"/>
            <a:ext cx="4392612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BAD HAIR in the WINTER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571625"/>
            <a:ext cx="8572500" cy="49720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So what does all this have to do with shocks? Or hair full of static? 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When you take off your wool hat, it rubs against your hair. </a:t>
            </a:r>
            <a:r>
              <a:rPr lang="en-US" sz="2800" b="1" u="sng" smtClean="0"/>
              <a:t>Electrons move from your hair to the hat. Now each of the hairs have the same positive charge.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BAD HAIR in the WINTER</a:t>
            </a:r>
            <a:endParaRPr lang="en-CA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4294967295"/>
          </p:nvPr>
        </p:nvSpPr>
        <p:spPr>
          <a:xfrm>
            <a:off x="0" y="1412875"/>
            <a:ext cx="8642350" cy="16557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Things with the same charge repel each other. So the hairs try to get as far from each other as possible. </a:t>
            </a:r>
          </a:p>
          <a:p>
            <a:pPr>
              <a:buFontTx/>
              <a:buNone/>
            </a:pPr>
            <a:endParaRPr lang="en-CA" smtClean="0"/>
          </a:p>
        </p:txBody>
      </p:sp>
      <p:pic>
        <p:nvPicPr>
          <p:cNvPr id="20484" name="Picture 2" descr="http://s2.hubimg.com/u/766745_f2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3325813"/>
            <a:ext cx="3565525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ubtitle 4"/>
          <p:cNvSpPr>
            <a:spLocks noGrp="1"/>
          </p:cNvSpPr>
          <p:nvPr/>
        </p:nvSpPr>
        <p:spPr>
          <a:xfrm>
            <a:off x="4572000" y="6165850"/>
            <a:ext cx="4343400" cy="38735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Static Electricity</a:t>
            </a:r>
            <a:endParaRPr lang="en-CA" sz="2400" dirty="0" smtClean="0">
              <a:solidFill>
                <a:schemeClr val="tx1"/>
              </a:solidFill>
            </a:endParaRPr>
          </a:p>
        </p:txBody>
      </p:sp>
      <p:pic>
        <p:nvPicPr>
          <p:cNvPr id="6" name="Picture 5" descr="video-icon.jpg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725" y="3500438"/>
            <a:ext cx="2908300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Which substance will take and which will give their electrons? </a:t>
            </a:r>
            <a:endParaRPr lang="en-CA" dirty="0" smtClean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600200"/>
            <a:ext cx="8358188" cy="4900613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1" dirty="0" smtClean="0"/>
              <a:t>Electrostatic Series:</a:t>
            </a:r>
          </a:p>
          <a:p>
            <a:pPr>
              <a:buFontTx/>
              <a:buNone/>
            </a:pPr>
            <a:endParaRPr lang="en-US" sz="1500" b="1" dirty="0" smtClean="0"/>
          </a:p>
          <a:p>
            <a:r>
              <a:rPr lang="en-US" sz="2800" dirty="0" smtClean="0"/>
              <a:t>An electrostatic series is arranged in terms of the relative “hold” that different materials</a:t>
            </a:r>
            <a:br>
              <a:rPr lang="en-US" sz="2800" dirty="0" smtClean="0"/>
            </a:br>
            <a:r>
              <a:rPr lang="en-US" sz="2800" dirty="0" smtClean="0"/>
              <a:t>have on their electrons.</a:t>
            </a:r>
          </a:p>
          <a:p>
            <a:endParaRPr lang="en-US" sz="2800" dirty="0" smtClean="0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2575" y="3522663"/>
            <a:ext cx="3781425" cy="333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357188" y="4214813"/>
            <a:ext cx="485775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 b="1"/>
              <a:t>  </a:t>
            </a:r>
            <a:r>
              <a:rPr lang="en-US" sz="2800" b="1" u="sng"/>
              <a:t>If you go down the list the items have a tendency to gain electrons and up the list the tendency to lose electrons.</a:t>
            </a:r>
            <a:endParaRPr lang="en-CA" sz="2800" b="1" u="sn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Electrostatic Series</a:t>
            </a:r>
            <a:endParaRPr lang="en-CA" dirty="0" smtClean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" y="1214438"/>
            <a:ext cx="3857625" cy="4525962"/>
          </a:xfrm>
        </p:spPr>
        <p:txBody>
          <a:bodyPr/>
          <a:lstStyle/>
          <a:p>
            <a:r>
              <a:rPr lang="en-US" sz="2800" smtClean="0"/>
              <a:t>If you rub human hair and wool together, which will lose and which will gain electrons?</a:t>
            </a:r>
          </a:p>
          <a:p>
            <a:endParaRPr lang="en-US" sz="2800" smtClean="0"/>
          </a:p>
          <a:p>
            <a:r>
              <a:rPr lang="en-US" sz="2800" smtClean="0"/>
              <a:t>Lucite and Silk?</a:t>
            </a:r>
          </a:p>
          <a:p>
            <a:endParaRPr lang="en-US" sz="2800" smtClean="0"/>
          </a:p>
          <a:p>
            <a:r>
              <a:rPr lang="en-US" sz="2800" smtClean="0"/>
              <a:t>Rubber and Cotton?</a:t>
            </a:r>
          </a:p>
          <a:p>
            <a:endParaRPr lang="en-US" sz="2800" smtClean="0"/>
          </a:p>
          <a:p>
            <a:r>
              <a:rPr lang="en-US" sz="2800" smtClean="0"/>
              <a:t>Glass and Foam?</a:t>
            </a:r>
            <a:endParaRPr lang="en-CA" sz="2800" smtClean="0"/>
          </a:p>
        </p:txBody>
      </p:sp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8" y="1643063"/>
            <a:ext cx="5176837" cy="456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Sparks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CA" dirty="0" smtClean="0"/>
              <a:t>If there are enough positive (+) charges on one object and enough negative (−) charges on the surface of the other object </a:t>
            </a:r>
            <a:r>
              <a:rPr lang="en-CA" b="1" u="sng" dirty="0" smtClean="0"/>
              <a:t>the electrons might jump the air gap between causing a spark (Lightning!!)</a:t>
            </a:r>
          </a:p>
          <a:p>
            <a:endParaRPr lang="en-US" dirty="0" smtClean="0"/>
          </a:p>
          <a:p>
            <a:pPr algn="r">
              <a:buFontTx/>
              <a:buNone/>
            </a:pPr>
            <a:endParaRPr lang="en-US" dirty="0" smtClean="0"/>
          </a:p>
        </p:txBody>
      </p:sp>
      <p:sp>
        <p:nvSpPr>
          <p:cNvPr id="4" name="Subtitle 4"/>
          <p:cNvSpPr>
            <a:spLocks noGrp="1"/>
          </p:cNvSpPr>
          <p:nvPr/>
        </p:nvSpPr>
        <p:spPr>
          <a:xfrm>
            <a:off x="5786446" y="6357958"/>
            <a:ext cx="3072607" cy="286916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Lightning Videos</a:t>
            </a:r>
            <a:endParaRPr lang="en-CA" sz="2400" dirty="0" smtClean="0">
              <a:solidFill>
                <a:schemeClr val="tx1"/>
              </a:solidFill>
            </a:endParaRPr>
          </a:p>
        </p:txBody>
      </p:sp>
      <p:pic>
        <p:nvPicPr>
          <p:cNvPr id="5" name="Picture 4" descr="video-icon.jp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4357694"/>
            <a:ext cx="2154222" cy="1836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863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Static Electricity Applications</a:t>
            </a:r>
            <a:endParaRPr lang="en-CA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" name="TextBox 10"/>
          <p:cNvSpPr txBox="1">
            <a:spLocks noChangeArrowheads="1"/>
          </p:cNvSpPr>
          <p:nvPr/>
        </p:nvSpPr>
        <p:spPr bwMode="auto">
          <a:xfrm>
            <a:off x="107504" y="1196752"/>
            <a:ext cx="536416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AutoNum type="arabicPeriod"/>
            </a:pPr>
            <a:r>
              <a:rPr lang="en-CA" sz="3600" dirty="0" smtClean="0"/>
              <a:t> Grounding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CA" sz="3600" dirty="0"/>
              <a:t> </a:t>
            </a:r>
            <a:r>
              <a:rPr lang="en-CA" sz="3600" dirty="0" smtClean="0"/>
              <a:t>Dangers of </a:t>
            </a:r>
            <a:r>
              <a:rPr lang="en-CA" sz="3600" dirty="0" smtClean="0"/>
              <a:t>static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CA" sz="3600" dirty="0" smtClean="0"/>
              <a:t>Lightning</a:t>
            </a:r>
            <a:endParaRPr lang="en-CA" sz="3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9729" y="4563490"/>
            <a:ext cx="4248472" cy="229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272593"/>
            <a:ext cx="3519003" cy="179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http://upload.wikimedia.org/wikipedia/commons/0/09/CN_Tower_struck_by_lightning-Edit(Taxi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4735" y="3312368"/>
            <a:ext cx="2323729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82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4313" y="1571625"/>
            <a:ext cx="8686800" cy="4829175"/>
          </a:xfrm>
        </p:spPr>
        <p:txBody>
          <a:bodyPr/>
          <a:lstStyle/>
          <a:p>
            <a:pPr eaLnBrk="1" hangingPunct="1"/>
            <a:r>
              <a:rPr lang="en-US" sz="2800" smtClean="0"/>
              <a:t>You walk across the rug, reach for the doorknob and..........ZAP!!! You get a shock. </a:t>
            </a:r>
          </a:p>
          <a:p>
            <a:pPr eaLnBrk="1" hangingPunct="1"/>
            <a:r>
              <a:rPr lang="en-US" sz="2800" smtClean="0"/>
              <a:t> Or, you come inside from the cold, pull off your hat and......BOING!!! All your hair stands on end. </a:t>
            </a:r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r>
              <a:rPr lang="en-US" sz="2800" smtClean="0"/>
              <a:t>What is going on here? </a:t>
            </a:r>
          </a:p>
          <a:p>
            <a:r>
              <a:rPr lang="en-US" sz="2800" smtClean="0"/>
              <a:t>What is it that is moving around?</a:t>
            </a:r>
          </a:p>
          <a:p>
            <a:r>
              <a:rPr lang="en-US" sz="2800" smtClean="0"/>
              <a:t>And why does it happen more in the winter? </a:t>
            </a:r>
          </a:p>
          <a:p>
            <a:pPr eaLnBrk="1" hangingPunct="1"/>
            <a:endParaRPr lang="en-US" sz="2800" smtClean="0"/>
          </a:p>
        </p:txBody>
      </p:sp>
      <p:sp>
        <p:nvSpPr>
          <p:cNvPr id="5123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smtClean="0">
                <a:solidFill>
                  <a:schemeClr val="bg1"/>
                </a:solidFill>
              </a:rPr>
              <a:t>Electric Fun!</a:t>
            </a:r>
          </a:p>
        </p:txBody>
      </p:sp>
      <p:pic>
        <p:nvPicPr>
          <p:cNvPr id="3079" name="Picture 7" descr="hand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29375" y="4000500"/>
            <a:ext cx="2200275" cy="10001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>
          <a:xfrm>
            <a:off x="714375" y="214313"/>
            <a:ext cx="7772400" cy="1143000"/>
          </a:xfrm>
        </p:spPr>
        <p:txBody>
          <a:bodyPr/>
          <a:lstStyle/>
          <a:p>
            <a:r>
              <a:rPr lang="en-CA" smtClean="0"/>
              <a:t>Grounding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4294967295"/>
          </p:nvPr>
        </p:nvSpPr>
        <p:spPr>
          <a:xfrm>
            <a:off x="251520" y="1124744"/>
            <a:ext cx="8501063" cy="4114800"/>
          </a:xfrm>
        </p:spPr>
        <p:txBody>
          <a:bodyPr/>
          <a:lstStyle/>
          <a:p>
            <a:r>
              <a:rPr lang="en-CA" sz="3100" b="1" u="sng" dirty="0" smtClean="0"/>
              <a:t>Grounding is the process of removing a charge from an object by adding or removing electrons</a:t>
            </a:r>
          </a:p>
          <a:p>
            <a:r>
              <a:rPr lang="en-CA" sz="3100" dirty="0" smtClean="0"/>
              <a:t>It is called “grounding” because the process involves connecting the charged object to the ground directly or via a conductor.</a:t>
            </a:r>
          </a:p>
          <a:p>
            <a:r>
              <a:rPr lang="en-CA" sz="3100" dirty="0" smtClean="0"/>
              <a:t>The process is also called “discharging”</a:t>
            </a:r>
          </a:p>
        </p:txBody>
      </p:sp>
      <p:pic>
        <p:nvPicPr>
          <p:cNvPr id="3076" name="Picture 5" descr="http://www.school-for-champions.com/science/images/static_sparks-fing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4786313"/>
            <a:ext cx="2811462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482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827584" y="260648"/>
            <a:ext cx="7772400" cy="1143000"/>
          </a:xfrm>
        </p:spPr>
        <p:txBody>
          <a:bodyPr/>
          <a:lstStyle/>
          <a:p>
            <a:r>
              <a:rPr lang="en-CA" dirty="0" smtClean="0"/>
              <a:t>Grounding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4294967295"/>
          </p:nvPr>
        </p:nvSpPr>
        <p:spPr>
          <a:xfrm>
            <a:off x="35496" y="1412776"/>
            <a:ext cx="5832648" cy="4114800"/>
          </a:xfrm>
        </p:spPr>
        <p:txBody>
          <a:bodyPr/>
          <a:lstStyle/>
          <a:p>
            <a:r>
              <a:rPr lang="en-CA" dirty="0" smtClean="0"/>
              <a:t>The third plug on a typical electrical outlet is the ground.  It takes the excess electrical buildup and sends it into the ground.</a:t>
            </a:r>
          </a:p>
          <a:p>
            <a:r>
              <a:rPr lang="en-CA" dirty="0" smtClean="0"/>
              <a:t>Grounding works because the earth (ground) has so many electrons that no matter how many are added or taken it is still essentially a neutral object.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708920"/>
            <a:ext cx="3563888" cy="3039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242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9" name="Picture 9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3810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7"/>
          <p:cNvSpPr txBox="1">
            <a:spLocks noChangeArrowheads="1"/>
          </p:cNvSpPr>
          <p:nvPr/>
        </p:nvSpPr>
        <p:spPr bwMode="auto">
          <a:xfrm>
            <a:off x="5867400" y="1066800"/>
            <a:ext cx="2819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1800">
                <a:latin typeface="Arial" charset="0"/>
              </a:rPr>
              <a:t>1 Human = approximately 2.83 x 10</a:t>
            </a:r>
            <a:r>
              <a:rPr lang="en-CA" sz="1800" baseline="30000">
                <a:latin typeface="Arial" charset="0"/>
              </a:rPr>
              <a:t>29</a:t>
            </a:r>
            <a:r>
              <a:rPr lang="en-CA" sz="1800">
                <a:latin typeface="Arial" charset="0"/>
              </a:rPr>
              <a:t> electrons</a:t>
            </a:r>
          </a:p>
        </p:txBody>
      </p:sp>
      <p:cxnSp>
        <p:nvCxnSpPr>
          <p:cNvPr id="5124" name="Straight Arrow Connector 8"/>
          <p:cNvCxnSpPr>
            <a:cxnSpLocks noChangeShapeType="1"/>
            <a:stCxn id="5123" idx="2"/>
          </p:cNvCxnSpPr>
          <p:nvPr/>
        </p:nvCxnSpPr>
        <p:spPr bwMode="auto">
          <a:xfrm rot="16200000" flipH="1">
            <a:off x="6959600" y="2030413"/>
            <a:ext cx="858837" cy="223838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pic>
        <p:nvPicPr>
          <p:cNvPr id="5125" name="Picture 12" descr="earth 2.bmp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5" y="1285875"/>
            <a:ext cx="485775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Box 13"/>
          <p:cNvSpPr txBox="1">
            <a:spLocks noChangeArrowheads="1"/>
          </p:cNvSpPr>
          <p:nvPr/>
        </p:nvSpPr>
        <p:spPr bwMode="auto">
          <a:xfrm>
            <a:off x="990600" y="533400"/>
            <a:ext cx="4114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2000">
                <a:latin typeface="Arial" charset="0"/>
              </a:rPr>
              <a:t>1 Earth = approximately</a:t>
            </a:r>
          </a:p>
          <a:p>
            <a:pPr algn="ctr"/>
            <a:r>
              <a:rPr lang="en-CA" sz="2000">
                <a:latin typeface="Arial" charset="0"/>
              </a:rPr>
              <a:t>6.91 x 10</a:t>
            </a:r>
            <a:r>
              <a:rPr lang="en-CA" sz="2000" baseline="30000">
                <a:latin typeface="Arial" charset="0"/>
              </a:rPr>
              <a:t>96</a:t>
            </a:r>
            <a:r>
              <a:rPr lang="en-CA" sz="2000">
                <a:latin typeface="Arial" charset="0"/>
              </a:rPr>
              <a:t> electrons</a:t>
            </a:r>
          </a:p>
        </p:txBody>
      </p:sp>
      <p:sp>
        <p:nvSpPr>
          <p:cNvPr id="5127" name="AutoShape 10" descr="data:image/jpg;base64,/9j/4AAQSkZJRgABAQAAAQABAAD/2wBDAAkGBwgHBgkIBwgKCgkLDRYPDQwMDRsUFRAWIB0iIiAdHx8kKDQsJCYxJx8fLT0tMTU3Ojo6Iys/RD84QzQ5Ojf/2wBDAQoKCg0MDRoPDxo3JR8lNzc3Nzc3Nzc3Nzc3Nzc3Nzc3Nzc3Nzc3Nzc3Nzc3Nzc3Nzc3Nzc3Nzc3Nzc3Nzc3Nzf/wAARCADTAO8DASIAAhEBAxEB/8QAHAAAAQUBAQEAAAAAAAAAAAAABQIDBAYHAAEI/8QAPxAAAgEDAwEGAwQJAgcAAwAAAQIDAAQRBRIhMQYTIkFRYXGBkQcUMqEVIzNCUmJyscFT0RYkJUOC4fA0otL/xAAZAQADAQEBAAAAAAAAAAAAAAAAAQIDBAX/xAAiEQACAgICAwADAQAAAAAAAAAAAQIRAyESMQQTQRQiUTL/2gAMAwEAAhEDEQA/AK1f6W82pFhwpNaR2flEFkir5DGKBtp8hGdpyPOj2hwlbXDjmuOTtI1iF4rsOcU+swobFhGI96kBhU0OyQ90qDJpoagGzjypqQBlpNnCuDkUDux9L1XODUkTL60MdAspxxXocDzNOhcie90qDrTaX+4kCh8zbhjNPaegKnPrQFkxb1WODTguEobcKFmODikFuOtKg5BGW7RRUC8cXcLKKiTy4GMmpdiA8HvQ1Q07KFd6KsepiY8DdkirtYtbfctgVScVC1C0XvXZmA+JqNaNFbsXZyVB5ywH9zTexLRX+0ehtPcmVFIU+lAW0I+rVqNw9rPEMSR5PHLDNDzo+45Hn71Sm0JxM/j7NTyfgVjSX7OyRnx7hWr2FkkSgMozTGoaWs5yoFHsYcTLxoLE4BOakDsrcbd2GxV8j0ju5A2BxRVYFEJUgZoeRgomTNoRVsNuBp2Ds80xwm6r7c6T3kpYYp2w04wPkil7GHEzu/7PzWaFnDYxQVhhiPStZ7UQj7ixA5xWTODvYe9a45N9ikqEn1FWTs9qhYiKVvEOlVs10cjRSK6dQauUbRJsekXoKiGQ5VqpP2k9ly7C8tE8ZIzgdQam6HqIubdCD4xVwhCalY93IASMVhGThK0XXJUyMshZT1ojpH7Gg6XY3lBijOknMWah9DXY/JFty1N94qjnFTGAaNqEXUbBmNNMJIktdIOMin7CRZFODQLduYqCKLaMMIc0PoUexF5L3czVDa7GetTL6372c0PuYlgBBxVJqhPsdW6QnkiiOmSB1O00Hhs+9TcDRbR4DErA0mxoj6hOEuME00LhcdfrT2rwfrN3pVQ1y+3MLWKXb/GVH5UJ6BrYUvNYtIXJDd6R5KeAfjTP/E9wAFt4Qo9TgH86rYnhjH4pHPrGmR9adtipbKq4xyC3U0NFIN/f9QnHemCJn8t8g+vPWk3LzbFE1vIAv4hEAfyB6VHieIJ3jlyccbQcD6D/ADT8kiSoO62pgZyQT/c5pDGAIHLSKWUdcEBcfHJP9qg/8V31hdBCe8iHk3n88CpbiNQWzGzdch8/4qp61byXN0SYSZDwDIzZP54NNJMTNJsO0S3pXZCyuf3M5OfSisd4JQdnVThlPUGsmsbe+twVVwzqNyjcOMeX+1XXRZ7ySOK+fazgbJ13Y8Pr8aTVBRZWkavO8avIJu8m2cfKiwslKZxSsAXvY9BXoZq9vW+7Z6Yp7TQLgbvWiwpgTtEWNmwPpWUzY75/jW09qLYCwcj+E1i8oPev/Ua1xfSJDTUkjinCtIIrcknaHeG1uwpPhbitF0a87qTr4WFZQSVYEHkGr5oVx95sUYHLAVjkX0aYTgIN4eKtOkgdxQv7qiEsMZ9aKaR+wPtWLLXZOX8LUPvyBGfWp6dG+FQrpC+RQhsrdvJ/zLCrHo/INQPuKo27jNENHGGYZ6U29Ex7JMn7U5oLrIz0ovdHbLUaWESDJxzSXQPsZ004twKJ2X4mqEkfdpwfOpdm6+PJxjzoY0Ae2uqG1iEEYUSSAjcT0rOhNtYtLGqjzJbOfgKLdqdQa51uZX8aKdilfIetCI0Eky7WdlGfDjAq4qkDYsXJZj3UUjnoTnAHy8qnWiXLsoaH8XlwR9Oa8hH3VwggQZ5IY5x8qN2rJLEDuXaMbssyik2NIkWNtLJ+skCADqWBbPsAOKXLFFGMiNAOhKhh8+alW93aorBiz8eSEj/AxSQ+7xRwMobPMThx8ceXyqbGge8czHbEsbZPChNx/KoN7aSiIiRWAX8ShQyj/wATmrJAbhpRFHFIQfWPYPn61C1qwhVxm4/XAfuqMH40WPsqCwJHIoWCMEnwshwD8c9PgaM6FqBt7eWB1ChTjBXj5imodLdrgkZaNhxjnmpMkfcTsjoFEqcE+opclZTg0rF6NqndaqI1K43cA+Q9B7VqEPigU+orCy7R6iptm2OrYK5xz7ZrV+xupG904rM36wHGD5YokvpCPNciLqQBmn9ATbEoIxUi7jVn5NLsVWM4BpAR+0y5sH/pNYbOMTyD+Y1uvaQf8g/wrDLn/wDIk/qNa4O2TMZI5pt+KePFNOM10mZHbNWbsdcEGSE+XIqtN1or2Zk2X5HqpqJq0CNKubgKpwR8qJ9nnL2xJqpQyvLM6t0Bq39nVxbED0rmkqRcewivVh7VFlYB8GpK/ib4VCuh1NCKEzMu3qM0nRHJmcHpmhDzyG7MeeKL6IuJT70Poldky9H63NRi5Y4Wpeo8GoNujEk0fB/R8HCYNe24P60IAxKnANRLgspzmpemeIvz5UAZPrg7vUrjDtG245UDIzTVm8m87ju56miHaJFfVbl3c57wlcdCKTpdqrsHPQcgVbdIcVbJsVkzISRk+frSXtpkXAXKjhcCiMLd25Q84880RthuIBA2muRzdnbHGmgdbRSzJtIUIMYUjr8amJHJZ8tGEQdSqY59wPKjVtEiJsXAGPIZp0xTMDjeB58jBpqbE8SBcNzl1O8Y6eDJPwxivZ7NriTvGQfi4BGCKKxWXKksrefPH+Kkd02duF4561TlomOKmBIrRY15ByfOh2uWve2rBciRPGvv7VYLkbVYgA5P0oPcudrZx5VnezVx0UK9GHDOCnPDrwaun2e3UzyziWTKqMJk9TVd7QW7Q2yywqC4yCB+8PKif2auJr4lwWcLjxeVdS3GzhkqZeprnExDnGK6C63SgK2aga2rIzFTg4pvQA0koZzmpapWK9hrXPFpzH+WsPvBi5l/rNbnrY/6ew/lrD74Yu5v6zV4O2KZDc4pOcinWXNNsuK6jMjv1qdoJ/6kn9LVDYUR7OR79Rz6KamXQIuEA2zOTVw7OyAwEe1Bzpx3jw9TVi0uzEEPlyK55bLiSE/GfhUK786mFGVuKZlgds5FTQ2ysSHF9RvRpP1tNz6YzNuAGaJaZZ90oLDBpsS7Pb8h2UUMubg2wJoxcQlnyBQvULKSUYUUkDGIGNzGWqXZhWZ42BIPXBrrGyljiCmnn7vTLSe9uc93ENzY6mmxpGX9oLaOPVboAlQkh2hzk/8AunNOuQgG0gnPHpU3tlNaaoDf28RgmQfrI2YZZf4lPQ+4+dVazu1XBXqTgU75R0XTjLZaVkYSbgAcjzolBOqsviP9NBbaXvIuevBFEYWJbEagH1Ncckd2PosNpcjGEGOedxqcku/KtIQQeAuB/ehNmsrvhhGpz1GSaK/cgw3OzP6YO2hWW0e7jnMjOMfxNikPPbquWkQfFyaV93B8Qt2cDzYk/wB6WqsozsjQH+ZQfyo2AKubm3IO2YDzyrYoZKwbJWXIz50cvA7kDwY9Aw/OhNxFjcWVTz1WkJla7RzAJ3IOQT09Ksf2ZWcFnZTahcSrGZG7uPecZ9cfOqb2p328wnOdjNz7USUuLaG0t5CZCgG8HIUeYH5/WunlUEcvr5TZfta8W7FMaCcSYxUua1lKqpOcKAc/CusbV4pQfKq+HN9CGs5Ng39NYjfj/nZv6zW46qM6e3risQ1IY1CcfzmrxaYTI+KacU7SH6V0JmZGZaN9lYv10kuOMYoO3oKt/ZyzMdqvHLcmoyPQ0W6PWbR5FAYUbgv4Cg8YrCUup1YMsrce9TV1y/UACTpUvGwUjcBfW/m6141/bfxrWJjXNQ/1fzrv01qH+rS9bHyNpN/a/wAQrhqVsvRwPnWLfpi/P/epDavf/wCsaPWw5G3fpO1P/cH1rv0laZ5dfrWHfpe+/wBY0pdVv/8AXaj1MXI3E6paKPxrQ/WtRtbvSby1VlJliZQPU4rHzqV8w5namze3ec9+1P1jUqYS3d3G0MhDQdPF+6KAabAx1YREDYGJHwoxGrXlmQWO4Eb8dSKdhgjjnBjx1yCeuMVzr9bR2TXNKSCcaLGF5xU4XNvCB3p3Y6Bc/wB6gCJp0ATOT0xUWS0u2VltreSeQfiLjaq/E9fpWNWa210W+01CzdeHVSuP3jmpsWpRSL4Zc/zZrOrnS9eWIPEsDSZ/ACc/UnmlW9v2ngy01pEFOMtvGMfWqePV2CyO6o0KS7UMSJST7Ghl5rbQABEXHRmY0nTLJ3sTPcSlpMZOOADQp9AmvpA1zfvsznYBjj0+lZqvpo7FzdqJZGK28ZOfPbxTdvfzKxMyk7+ozmvJew9hLdLKBcKgHKd5wTjrnOaJ2PZ6K08KTyvGvQSHOD7H0q5cUtGSU29gjtFbC609188g/CvdGKh7SSbCorEMenAqdqS9yxQLkZAx1oF2iZoYreFCV6njzFOC5NRCT4RlI0WXtLadQRTadprTPUVkXeSfxt9a4O/8bfWuz1nn8jV9T7TwPasqsOnrWZX0glu5JF6E1GDOf3m+tKqowoTdnuaRIeKXTEuScDrV2Ie06Brm6RcZAPNaTodllFAHGKrPZjTCNrMvibrWkWEC2luHcAeVYZJWy4oy267OiK2SZN3P4qXJ2ZbuUeMt6tRrTLk6pooUnx7dp+NE9Bka409km4kTKHNJzkh0iiT6ZsnjiTPiNShoytcRxjPiOPjUyVHOqTNJwsR2p/vTVvdNLr9sgY7UbHzquTJoRreipp8SumQDxzXuhaLHqETSOMgcVZO09mLq1iDOR4s8V52Xsxa20qo5Pi86nn+pXHYAtOz0cl5LG/ITyzXp0K3huO7k5z0HpRjT2Zdcv+Tzg0F7SzzR6mdjkeEUJyboVJBhOy1oYd+znr1qHHoVrNdCNVAI8vWjlrLI2joxc57vr8qrXZqeZ9ZQPITnPU0Jy3sboK3+iw2EaPENgY7SR5e9Ab4GCdPBjcRu54PvV27RWa3Nmm93GD5GqTfv3Z+7sNxyCHz5Vk4tu0bwmlHiwtos0QlCu20irC9q5bvrba4I5XpmqhbQtIRs4YDrVi0iSTdslYkA8jNYPs6ovQRWOVwF7sKw/ixkU1OgRdu7cxHUUUXaRhRQ27t55bzFq6ggZKkdfakyxzTcNp7Hrnypm2RWQrIp2nzHWpekSgxMm0owPK+9MmMzhplzGkZx/VTa0Oxz7pKOBKxXyyQD/ao93MlrGY1jOfM5PFFEZhFlx5UL1Mqy+WakCu3MrTOGYcbgAPnS72yhu176dRyPD7CnJYkaeJHO1CecGpmpaaLxRJbuyELgAHjArbF3ZyZ5a4g2w0CB4ySoYEcEiheoWVvFuQIuQcZAq06DBJHad1OTuXIqva5aRxvOVYjknrXRFuzla0VzZhyB0zSgK9Uc0utiBp+Kn6NpxuZxI6+EHiu06we+nAwdgPJrQNC0YLtwmAOlTKdAkStB0zYqkj3NDPtA7SRaRaCNGG/IwB8asmtXsGi6a7uwBC1899pdYl1rUpJ2YmMEhB7UsOP2SHKXFFx7I3ghu2t3OEk5Hxq0TX0FjeqFICTeH51nkTtGyuhww6Gn55bu72N4m2Hj2NEsduwUi49oXgih76MjIHPvVZ0PL6vAzH9/JNRpZryZFSYNgfnXtsLiF+9jQ+GhRpUDey4drLiWKzjMLjhqa7IXcssU3fSDrxxVfub671GMKY+F8801Z3F5ZFu6Q48waXD9aHey32aKus3blxhgMUA7VL/1IFSCCoqJFqF+JTOEJ3U3eG8uZg8ieI9OaIxadibLvYlP0Og3DPd/4qs9nF262NxwATzUWPUL6FPu23GR50zbrexz95EniznPlQo1Y2y96+k0ttGsE+3nniqdqVqYiZGbcR5mnLjVtUwFkRMDzzQbUtTmkG2Rhn0WlGLQNosejOC4YHqOaMRsI5WbOQTxVO0K98KEnnGDVptnWUAcZNcc1TPQxu0WC1uFlwN2DUbU7K5mkFzY3ZhkAwcYOaH3Ed5bK726hweVG7HlUBdW1ZBmTTJwPVSG/saErLcmTINTv7aZkmhlZifxRoSM/wCKnQ28t1JG95cPHGrbu7VsAn3oSuoanIcfo66A94zz9K9aXWpcBbB0B83cD/3ToLZa7nUIu72R/ujAz6UFuJTKcjpQ60jv1nxeiIof4WPH5USuykEXHHHWpYJgq/XvgsYOOeoovoytbQOJ5jJnlcjoKqdzqax3qwgguVLcnyzT8lxqMsQ+7FWDehwa6McXx2cWWVyLXBNE7ttfp1xVe1KxWSeZ3lZsngE8UHE+qWIbdFKuTkllJph9SunyC/X2rVQZi5DVxGIpmAIwKdsrOS8kAUEJnk1I07S5rtw8gIU8+5q86FoX4cpgelVKVaEkedntGCooCeEfnVslaHTLVpZCAQPpXpNvplsXkKjaPpWN/aL26kvZZLHT5MJnDuD+VRGDm9DbUUDPtI7XPq141nayHuFOGIPX2qnRjwimOrZPWpSjwivSwwUNHNklYfD4qz9mDDOAkgGVbB+FVSpmnXr2c29ehGDXHJWjZaL3qmnwx27OqjK8LinNLsbdrQow8Sjmq3J2jeVFVhnaPrXsGuvD+Fjhvxe1Y8JF8kHLCxhSSSMx5Xk8DpXtvYRMhDLkZODQdddVZQ6swbGOPOno9SnkBIUxoOdzcZoakO0GDYQIF2pxnpTTRRR+Jk44zx0oTJrfdqcyb3Hn5UHvNdlkUjvGx5ChRY7RatSm02LaXZWbbxt6ig112gjRBHawqAowCeSTVXluXmcZJOaVg9Fzn4VaiTZPnvZ7pvG3HmBQ25xyxqVApCnPlUC8lV22AcetUhHaReGO8MZOFk5T4irhYX5G3JxiqCsLyTKIvxg5FXm0tC1lDOynbIoIbHQ+YPoaxzQT2b4ZtaLIL5XjXnOKWdRUKBkHHNV1mkhwrKdvqKmLExiWaVS0RPIU81ytJHYphdtbSMcuAR0BNIOs98PDIuPIA0i3fTe62rZQA+ZMYP8AevGFpKAsUECn1EYFK0Xvs9F0SAMnr1FQ7+4ec7V6Dqakva5bZETgDk0b0LQjJGb6ZP1EJ/Vr/G/+wqoRt0jLJNpWzGNau5f+Ip15QxEIB6Y/9mrDZatKIhE/LDzoF2ms5Y+1N9uRiWcv08jzSrZ8xDnBHn6V6DimqPO5O7LTHqtxGvhlOz0JpX6RgmYNNBGW8mAANBLe5XG2UgNj5GulbZllOU9qniPkXjSdd0+FlFxEcDzXyq5R9o9IS0MlrcKzAZKnhvpWImcgZBODSku3HO6l6w5BHt327uNRme0smaOPOGbpVAxnkk5q5SSxTri4ijkH865odcaZYS8xloT/ACnI+hrpxyjFVRlOLeyuheaf8hU2TSJkJMTpKvscH6Go8tvNGQHicfEV0wlH+mMkwx1rw8Gis2h3sJ/Z7h6ioXf/AHN3VkUSdCWGSPhXDyR0UeQwzTfs42YeuOKlrbRRLm5uFGOqJyfrQqbVLhyUDsVA49KiSSyuBuY8mjbH0WH9I21vgW8Shj0ZuTUSfVGlY5OQPM+dCBksTnoK4Kdo96OIWS5LlmH4up/KmWfJ25HFJ24b2FedAcedOkKx2KeJGxL4WY4DHpU5ABzkgUNZFfCsMjzzSI1eIsEciP8AhPl8KKCybdXXBjjPxNDmYnr5Ut8nnNNvw3PQ0UFk/RsG/ty3QyAH5nFa3pdllFtlTlmCkMvBB65rH9OcrLx1U7h8RX0rp0EdzdQTRj9WUWQH4jI/vUSRcXRU9S7KzQozQxlkx0IyR86rUkVxZboSuFb91jjH1rdzGgXDAYx51kP2s3U1zLHaxxQQ6aviaQsA8z//AMj86heOpPs0XkMCw287PkIiY/nqZaWck1wkMRDzN0RTktQPszBZXSd1JHC8ingN1IqZam8bU3bRIDE1u25DAgByK6F4Fq+RP5fxI0jRex8mVl1E4HXuwevxqwfdEjZrdVxGACqjoKZ7Ka6+r2SrexrBqEa/rogeD/MvsfyoxLHllYdRWSxqPRMskpdmV9s9BgTUFmEQHeoUYjjp61kphME00LdUcrj4Gvo/tZbB7dWAGRzWDdqbb7t2iv0A4ZlcfMU49ifQHf36Yro5Xj8yU9KU2M/KkgZU1dE2NiZriYCLIjHUnzp4nApKrsJCjHwrwnxc+dAHFj6/CkMT9a7PHwNeOeooA83sPOvBcyrxuPtTZb8xTFw+ItwPNAH0Ld2NqkMk0oURxqXY56ADJrAL++N7qNxcY2rI5IX0BNF5+32pX+l3VjIMd9HsLA+RPNVpPx1ljg49jbXwntyoI8qS4wVFKh5TafPiknJbnyFaiOQHafcincAEA02pwo+NL/ePtQB4ecmkleVB86V5Z965hktjjA4oAcWM/jNIlODnyr23k3RAN1HBpE58DZ6igDlZQpYjgcmnlikkj3fdpGT120PtL+RJJUikZTKvdsoGQ6nyqyRvdx2oieXA2YwPSkIEWwVZlKng8fCvpD7O7gXvZnTrgcsIBEx90O3/ABXzJNI1pdKGHBPWt3+xbUu80e+09s7oZllH9Lj/AHQ/WhlF17V6oumaHeXz/soIyxGfxnyH1xXzdquq3OqXct5fzNJIxzz0QeQA8hW9fajbS3fYTU1hUlo1WQgeYVgT+Qr5n+/S95JFHIVVxtYDzFCE9IMx79veJGQBzkHBrXvsZ1KxvLG4syV/SEbbmLHl0P8AtWTw27LAFdzkrximNH1Sfsz2jstQhJ/VSgsAcblzgj6U+TqrEfTw0mAS97EO6nU+GReoojC7MNkow49Oh9xXiMHRXXowBFKwTSQ3si6jbi4UKemKw37T7A2euwS4wJocfNT/ALEVvhQsck1lP2zWim3tLleTFPgn0DD/AHAo+jvRkr9ePSkg8UqQ7WK+tJHGCDTEcrMCVlRo28wwxn4V0vCZ9KvnZrt9ZWFsbbVdFNzGI1XdHIGJIGMlW459jVFvmRnkMSlUZyVDdQM8A0k22OiOCM/EUiRuAflSn4HwpuQ8H60xDTHAPsaaY7sL156fKlSHJPuM03Ecy59BmgCFHJ3KEgeJj9Kfgl3DLelRXGSBXuccLVSVMlBWGQFkGadkxvYjoRuFCkLAjHlRNW32ytjpwako8UnKjPnTw5LVHTh1p5D4SQKAPSPCopS87zikj8S14hwCfegBLDu5QPJ/70qcb4zjqRivLpS6Ar1HIr2BxLGG/i6+1AgLb5SceoNaBpFjPqdrGUXJAwSTgCqrJaI7lsYbOcVYZdaWxht7NCUgMWWI8zUy2NCO0/Za7ihWdYwwU8lTnFXL7Gb37v2k+6vwt5bNH/5phh+W6qPbdo+4Rkt53fcMFJB4TT9jqEsMsbOe7CsCzpwyrnkj5ZoVgfTN5AlzZTwSfgljZG+BGK+QtS0i603WLm0eJmMExQMBkHB4Nbx2g1qSwtR2WivZ5ryUx91dN1aJjnOfXFALns0iXTQtdPuwPEVzzWmLHLI6iKclFbKnoFhcXsIV1C92PEzHAFTdY7LRXlqfu88Mky8+BuaHdo4r/s/dRW0t4JbWc7jsTaR8a80ztBYaeZNxaWVh4GP7tRKEoSpjTTR9Idn71NQ0Syuk/fiUMPRhwR9QaIVnv2Rawt/YXdtuB2SCVB7NwfzH51ogFXKNOibOxVF+1OyWXszfMB4lRZB/4sD/AGq9VWu20Yn0m6ibkNbyD/8AU1LGj5xuMbzSPM/ClSfslPXIFIHQ0DO6GkznKr7mledNScumenWgBE7AEe4xTJbIHHtXsoJY/wAprxlwjevWgBiRvCPpSYDhXb2ApMp4OPWmnbFt8XoENiMu/ToKUqAU4QAzgHG04J9TTRkA5FVJ2xLofA88e9TLXDRtH6qcUNE2fpUm0lIkU44qRjqnxJmnFPhNNuCJceW6uU4Un3oGSAeefT/FcB4fnTYPJz6U4DwKAFYy3ypuJe6lIH4X6expwZ3EnypMiFoxg4I5BoEOEfvVF1FJJo0287OlSUfeoJ4J4YehrsHkGgAIGK4IOCDR+xvHveZTltuOlCL22MbF0GV8xTmlS91cDJwGoAvcOs/eNX0XUrgM4sbeOCcg8koWUfUYNW+PWLfWb+eWKMxHdlNxGStYvc3clvdyiNsI55FEezmrXUN/3kch2pjPw866PFlxyEZFcSzfaXqC28kNoqoXdDuOBkCs+jQswWMFmJwAKKdotSk1bVpLhstnwKP/AL3q69jOySWsK3t4oa4kHgQ87BVyg8+VtdEqXCIe+yCOTStVtIpWx36PGwz5kZH5ituHSsaso2s9Tt7of9qdH49Awz+Wa2UdKflwUZKv4LFK0caA9o132zL/ABK4/KjxoB2kO21lc/uxOfyrkZsj5qlGIkGaZJwvzpyRvCvsopoEHHuaQxzocj6Uw53S59BinC3XPwqK0g3NjzFACiQDn5GmZJeMfKm5JeWx6U2xznjzoAakbNJmGbdCem41z9P/AL1pybH3eOgQvVFCzkqMbsE/HFQyBjpXV1CGzgKWjFXUqSOa6uoEEJ/2w+I/sKSv4TXV1AxwdTTq/u/GurqAFr5//edKHQfD/NdXUANpxNKPgfzpb+ddXUANygHcDQ634dseR4rq6gRHmYtIxY5NTtGOEuD57K6urTH2Jkzs3FHNrkKyKGUHOPetaspGDlc5UHGDz511dXd4n+WYZeyVz3UjZOcP5+la1bkmGMnqVH9q6uqfN+DxfRZqsdtmKaJfMpwRaykH/wATXV1cDOhHzTITsHPkKSSc/KurqQCWJ29aG7jtJzziurqAFxAE8+lOkAdB6V1dQBCl6mlS/sk+Arq6gR//2Q==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128" name="AutoShape 12" descr="data:image/jpg;base64,/9j/4AAQSkZJRgABAQAAAQABAAD/2wBDAAkGBwgHBgkIBwgKCgkLDRYPDQwMDRsUFRAWIB0iIiAdHx8kKDQsJCYxJx8fLT0tMTU3Ojo6Iys/RD84QzQ5Ojf/2wBDAQoKCg0MDRoPDxo3JR8lNzc3Nzc3Nzc3Nzc3Nzc3Nzc3Nzc3Nzc3Nzc3Nzc3Nzc3Nzc3Nzc3Nzc3Nzc3Nzc3Nzf/wAARCADTAO8DASIAAhEBAxEB/8QAHAAAAQUBAQEAAAAAAAAAAAAABQIDBAYHAAEI/8QAPxAAAgEDAwEGAwQJAgcAAwAAAQIDAAQRBRIhMQYTIkFRYXGBkQcUMqEVIzNCUmJyscFT0RYkJUOC4fA0otL/xAAZAQADAQEBAAAAAAAAAAAAAAAAAQIDBAX/xAAiEQACAgICAwADAQAAAAAAAAAAAQIRAyESMQQTQRQiUTL/2gAMAwEAAhEDEQA/AK1f6W82pFhwpNaR2flEFkir5DGKBtp8hGdpyPOj2hwlbXDjmuOTtI1iF4rsOcU+swobFhGI96kBhU0OyQ90qDJpoagGzjypqQBlpNnCuDkUDux9L1XODUkTL60MdAspxxXocDzNOhcie90qDrTaX+4kCh8zbhjNPaegKnPrQFkxb1WODTguEobcKFmODikFuOtKg5BGW7RRUC8cXcLKKiTy4GMmpdiA8HvQ1Q07KFd6KsepiY8DdkirtYtbfctgVScVC1C0XvXZmA+JqNaNFbsXZyVB5ywH9zTexLRX+0ehtPcmVFIU+lAW0I+rVqNw9rPEMSR5PHLDNDzo+45Hn71Sm0JxM/j7NTyfgVjSX7OyRnx7hWr2FkkSgMozTGoaWs5yoFHsYcTLxoLE4BOakDsrcbd2GxV8j0ju5A2BxRVYFEJUgZoeRgomTNoRVsNuBp2Ds80xwm6r7c6T3kpYYp2w04wPkil7GHEzu/7PzWaFnDYxQVhhiPStZ7UQj7ixA5xWTODvYe9a45N9ikqEn1FWTs9qhYiKVvEOlVs10cjRSK6dQauUbRJsekXoKiGQ5VqpP2k9ly7C8tE8ZIzgdQam6HqIubdCD4xVwhCalY93IASMVhGThK0XXJUyMshZT1ojpH7Gg6XY3lBijOknMWah9DXY/JFty1N94qjnFTGAaNqEXUbBmNNMJIktdIOMin7CRZFODQLduYqCKLaMMIc0PoUexF5L3czVDa7GetTL6372c0PuYlgBBxVJqhPsdW6QnkiiOmSB1O00Hhs+9TcDRbR4DErA0mxoj6hOEuME00LhcdfrT2rwfrN3pVQ1y+3MLWKXb/GVH5UJ6BrYUvNYtIXJDd6R5KeAfjTP/E9wAFt4Qo9TgH86rYnhjH4pHPrGmR9adtipbKq4xyC3U0NFIN/f9QnHemCJn8t8g+vPWk3LzbFE1vIAv4hEAfyB6VHieIJ3jlyccbQcD6D/ADT8kiSoO62pgZyQT/c5pDGAIHLSKWUdcEBcfHJP9qg/8V31hdBCe8iHk3n88CpbiNQWzGzdch8/4qp61byXN0SYSZDwDIzZP54NNJMTNJsO0S3pXZCyuf3M5OfSisd4JQdnVThlPUGsmsbe+twVVwzqNyjcOMeX+1XXRZ7ySOK+fazgbJ13Y8Pr8aTVBRZWkavO8avIJu8m2cfKiwslKZxSsAXvY9BXoZq9vW+7Z6Yp7TQLgbvWiwpgTtEWNmwPpWUzY75/jW09qLYCwcj+E1i8oPev/Ua1xfSJDTUkjinCtIIrcknaHeG1uwpPhbitF0a87qTr4WFZQSVYEHkGr5oVx95sUYHLAVjkX0aYTgIN4eKtOkgdxQv7qiEsMZ9aKaR+wPtWLLXZOX8LUPvyBGfWp6dG+FQrpC+RQhsrdvJ/zLCrHo/INQPuKo27jNENHGGYZ6U29Ex7JMn7U5oLrIz0ovdHbLUaWESDJxzSXQPsZ004twKJ2X4mqEkfdpwfOpdm6+PJxjzoY0Ae2uqG1iEEYUSSAjcT0rOhNtYtLGqjzJbOfgKLdqdQa51uZX8aKdilfIetCI0Eky7WdlGfDjAq4qkDYsXJZj3UUjnoTnAHy8qnWiXLsoaH8XlwR9Oa8hH3VwggQZ5IY5x8qN2rJLEDuXaMbssyik2NIkWNtLJ+skCADqWBbPsAOKXLFFGMiNAOhKhh8+alW93aorBiz8eSEj/AxSQ+7xRwMobPMThx8ceXyqbGge8czHbEsbZPChNx/KoN7aSiIiRWAX8ShQyj/wATmrJAbhpRFHFIQfWPYPn61C1qwhVxm4/XAfuqMH40WPsqCwJHIoWCMEnwshwD8c9PgaM6FqBt7eWB1ChTjBXj5imodLdrgkZaNhxjnmpMkfcTsjoFEqcE+opclZTg0rF6NqndaqI1K43cA+Q9B7VqEPigU+orCy7R6iptm2OrYK5xz7ZrV+xupG904rM36wHGD5YokvpCPNciLqQBmn9ATbEoIxUi7jVn5NLsVWM4BpAR+0y5sH/pNYbOMTyD+Y1uvaQf8g/wrDLn/wDIk/qNa4O2TMZI5pt+KePFNOM10mZHbNWbsdcEGSE+XIqtN1or2Zk2X5HqpqJq0CNKubgKpwR8qJ9nnL2xJqpQyvLM6t0Bq39nVxbED0rmkqRcewivVh7VFlYB8GpK/ib4VCuh1NCKEzMu3qM0nRHJmcHpmhDzyG7MeeKL6IuJT70Poldky9H63NRi5Y4Wpeo8GoNujEk0fB/R8HCYNe24P60IAxKnANRLgspzmpemeIvz5UAZPrg7vUrjDtG245UDIzTVm8m87ju56miHaJFfVbl3c57wlcdCKTpdqrsHPQcgVbdIcVbJsVkzISRk+frSXtpkXAXKjhcCiMLd25Q84880RthuIBA2muRzdnbHGmgdbRSzJtIUIMYUjr8amJHJZ8tGEQdSqY59wPKjVtEiJsXAGPIZp0xTMDjeB58jBpqbE8SBcNzl1O8Y6eDJPwxivZ7NriTvGQfi4BGCKKxWXKksrefPH+Kkd02duF4561TlomOKmBIrRY15ByfOh2uWve2rBciRPGvv7VYLkbVYgA5P0oPcudrZx5VnezVx0UK9GHDOCnPDrwaun2e3UzyziWTKqMJk9TVd7QW7Q2yywqC4yCB+8PKif2auJr4lwWcLjxeVdS3GzhkqZeprnExDnGK6C63SgK2aga2rIzFTg4pvQA0koZzmpapWK9hrXPFpzH+WsPvBi5l/rNbnrY/6ew/lrD74Yu5v6zV4O2KZDc4pOcinWXNNsuK6jMjv1qdoJ/6kn9LVDYUR7OR79Rz6KamXQIuEA2zOTVw7OyAwEe1Bzpx3jw9TVi0uzEEPlyK55bLiSE/GfhUK786mFGVuKZlgds5FTQ2ysSHF9RvRpP1tNz6YzNuAGaJaZZ90oLDBpsS7Pb8h2UUMubg2wJoxcQlnyBQvULKSUYUUkDGIGNzGWqXZhWZ42BIPXBrrGyljiCmnn7vTLSe9uc93ENzY6mmxpGX9oLaOPVboAlQkh2hzk/8AunNOuQgG0gnPHpU3tlNaaoDf28RgmQfrI2YZZf4lPQ+4+dVazu1XBXqTgU75R0XTjLZaVkYSbgAcjzolBOqsviP9NBbaXvIuevBFEYWJbEagH1Ncckd2PosNpcjGEGOedxqcku/KtIQQeAuB/ehNmsrvhhGpz1GSaK/cgw3OzP6YO2hWW0e7jnMjOMfxNikPPbquWkQfFyaV93B8Qt2cDzYk/wB6WqsozsjQH+ZQfyo2AKubm3IO2YDzyrYoZKwbJWXIz50cvA7kDwY9Aw/OhNxFjcWVTz1WkJla7RzAJ3IOQT09Ksf2ZWcFnZTahcSrGZG7uPecZ9cfOqb2p328wnOdjNz7USUuLaG0t5CZCgG8HIUeYH5/WunlUEcvr5TZfta8W7FMaCcSYxUua1lKqpOcKAc/CusbV4pQfKq+HN9CGs5Ng39NYjfj/nZv6zW46qM6e3risQ1IY1CcfzmrxaYTI+KacU7SH6V0JmZGZaN9lYv10kuOMYoO3oKt/ZyzMdqvHLcmoyPQ0W6PWbR5FAYUbgv4Cg8YrCUup1YMsrce9TV1y/UACTpUvGwUjcBfW/m6141/bfxrWJjXNQ/1fzrv01qH+rS9bHyNpN/a/wAQrhqVsvRwPnWLfpi/P/epDavf/wCsaPWw5G3fpO1P/cH1rv0laZ5dfrWHfpe+/wBY0pdVv/8AXaj1MXI3E6paKPxrQ/WtRtbvSby1VlJliZQPU4rHzqV8w5namze3ec9+1P1jUqYS3d3G0MhDQdPF+6KAabAx1YREDYGJHwoxGrXlmQWO4Eb8dSKdhgjjnBjx1yCeuMVzr9bR2TXNKSCcaLGF5xU4XNvCB3p3Y6Bc/wB6gCJp0ATOT0xUWS0u2VltreSeQfiLjaq/E9fpWNWa210W+01CzdeHVSuP3jmpsWpRSL4Zc/zZrOrnS9eWIPEsDSZ/ACc/UnmlW9v2ngy01pEFOMtvGMfWqePV2CyO6o0KS7UMSJST7Ghl5rbQABEXHRmY0nTLJ3sTPcSlpMZOOADQp9AmvpA1zfvsznYBjj0+lZqvpo7FzdqJZGK28ZOfPbxTdvfzKxMyk7+ozmvJew9hLdLKBcKgHKd5wTjrnOaJ2PZ6K08KTyvGvQSHOD7H0q5cUtGSU29gjtFbC609188g/CvdGKh7SSbCorEMenAqdqS9yxQLkZAx1oF2iZoYreFCV6njzFOC5NRCT4RlI0WXtLadQRTadprTPUVkXeSfxt9a4O/8bfWuz1nn8jV9T7TwPasqsOnrWZX0glu5JF6E1GDOf3m+tKqowoTdnuaRIeKXTEuScDrV2Ie06Brm6RcZAPNaTodllFAHGKrPZjTCNrMvibrWkWEC2luHcAeVYZJWy4oy267OiK2SZN3P4qXJ2ZbuUeMt6tRrTLk6pooUnx7dp+NE9Bka409km4kTKHNJzkh0iiT6ZsnjiTPiNShoytcRxjPiOPjUyVHOqTNJwsR2p/vTVvdNLr9sgY7UbHzquTJoRreipp8SumQDxzXuhaLHqETSOMgcVZO09mLq1iDOR4s8V52Xsxa20qo5Pi86nn+pXHYAtOz0cl5LG/ITyzXp0K3huO7k5z0HpRjT2Zdcv+Tzg0F7SzzR6mdjkeEUJyboVJBhOy1oYd+znr1qHHoVrNdCNVAI8vWjlrLI2joxc57vr8qrXZqeZ9ZQPITnPU0Jy3sboK3+iw2EaPENgY7SR5e9Ab4GCdPBjcRu54PvV27RWa3Nmm93GD5GqTfv3Z+7sNxyCHz5Vk4tu0bwmlHiwtos0QlCu20irC9q5bvrba4I5XpmqhbQtIRs4YDrVi0iSTdslYkA8jNYPs6ovQRWOVwF7sKw/ixkU1OgRdu7cxHUUUXaRhRQ27t55bzFq6ggZKkdfakyxzTcNp7Hrnypm2RWQrIp2nzHWpekSgxMm0owPK+9MmMzhplzGkZx/VTa0Oxz7pKOBKxXyyQD/ao93MlrGY1jOfM5PFFEZhFlx5UL1Mqy+WakCu3MrTOGYcbgAPnS72yhu176dRyPD7CnJYkaeJHO1CecGpmpaaLxRJbuyELgAHjArbF3ZyZ5a4g2w0CB4ySoYEcEiheoWVvFuQIuQcZAq06DBJHad1OTuXIqva5aRxvOVYjknrXRFuzla0VzZhyB0zSgK9Uc0utiBp+Kn6NpxuZxI6+EHiu06we+nAwdgPJrQNC0YLtwmAOlTKdAkStB0zYqkj3NDPtA7SRaRaCNGG/IwB8asmtXsGi6a7uwBC1899pdYl1rUpJ2YmMEhB7UsOP2SHKXFFx7I3ghu2t3OEk5Hxq0TX0FjeqFICTeH51nkTtGyuhww6Gn55bu72N4m2Hj2NEsduwUi49oXgih76MjIHPvVZ0PL6vAzH9/JNRpZryZFSYNgfnXtsLiF+9jQ+GhRpUDey4drLiWKzjMLjhqa7IXcssU3fSDrxxVfub671GMKY+F8801Z3F5ZFu6Q48waXD9aHey32aKus3blxhgMUA7VL/1IFSCCoqJFqF+JTOEJ3U3eG8uZg8ieI9OaIxadibLvYlP0Og3DPd/4qs9nF262NxwATzUWPUL6FPu23GR50zbrexz95EniznPlQo1Y2y96+k0ttGsE+3nniqdqVqYiZGbcR5mnLjVtUwFkRMDzzQbUtTmkG2Rhn0WlGLQNosejOC4YHqOaMRsI5WbOQTxVO0K98KEnnGDVptnWUAcZNcc1TPQxu0WC1uFlwN2DUbU7K5mkFzY3ZhkAwcYOaH3Ed5bK726hweVG7HlUBdW1ZBmTTJwPVSG/saErLcmTINTv7aZkmhlZifxRoSM/wCKnQ28t1JG95cPHGrbu7VsAn3oSuoanIcfo66A94zz9K9aXWpcBbB0B83cD/3ToLZa7nUIu72R/ujAz6UFuJTKcjpQ60jv1nxeiIof4WPH5USuykEXHHHWpYJgq/XvgsYOOeoovoytbQOJ5jJnlcjoKqdzqax3qwgguVLcnyzT8lxqMsQ+7FWDehwa6McXx2cWWVyLXBNE7ttfp1xVe1KxWSeZ3lZsngE8UHE+qWIbdFKuTkllJph9SunyC/X2rVQZi5DVxGIpmAIwKdsrOS8kAUEJnk1I07S5rtw8gIU8+5q86FoX4cpgelVKVaEkedntGCooCeEfnVslaHTLVpZCAQPpXpNvplsXkKjaPpWN/aL26kvZZLHT5MJnDuD+VRGDm9DbUUDPtI7XPq141nayHuFOGIPX2qnRjwimOrZPWpSjwivSwwUNHNklYfD4qz9mDDOAkgGVbB+FVSpmnXr2c29ehGDXHJWjZaL3qmnwx27OqjK8LinNLsbdrQow8Sjmq3J2jeVFVhnaPrXsGuvD+Fjhvxe1Y8JF8kHLCxhSSSMx5Xk8DpXtvYRMhDLkZODQdddVZQ6swbGOPOno9SnkBIUxoOdzcZoakO0GDYQIF2pxnpTTRRR+Jk44zx0oTJrfdqcyb3Hn5UHvNdlkUjvGx5ChRY7RatSm02LaXZWbbxt6ig112gjRBHawqAowCeSTVXluXmcZJOaVg9Fzn4VaiTZPnvZ7pvG3HmBQ25xyxqVApCnPlUC8lV22AcetUhHaReGO8MZOFk5T4irhYX5G3JxiqCsLyTKIvxg5FXm0tC1lDOynbIoIbHQ+YPoaxzQT2b4ZtaLIL5XjXnOKWdRUKBkHHNV1mkhwrKdvqKmLExiWaVS0RPIU81ytJHYphdtbSMcuAR0BNIOs98PDIuPIA0i3fTe62rZQA+ZMYP8AevGFpKAsUECn1EYFK0Xvs9F0SAMnr1FQ7+4ec7V6Dqakva5bZETgDk0b0LQjJGb6ZP1EJ/Vr/G/+wqoRt0jLJNpWzGNau5f+Ip15QxEIB6Y/9mrDZatKIhE/LDzoF2ms5Y+1N9uRiWcv08jzSrZ8xDnBHn6V6DimqPO5O7LTHqtxGvhlOz0JpX6RgmYNNBGW8mAANBLe5XG2UgNj5GulbZllOU9qniPkXjSdd0+FlFxEcDzXyq5R9o9IS0MlrcKzAZKnhvpWImcgZBODSku3HO6l6w5BHt327uNRme0smaOPOGbpVAxnkk5q5SSxTri4ijkH865odcaZYS8xloT/ACnI+hrpxyjFVRlOLeyuheaf8hU2TSJkJMTpKvscH6Go8tvNGQHicfEV0wlH+mMkwx1rw8Gis2h3sJ/Z7h6ioXf/AHN3VkUSdCWGSPhXDyR0UeQwzTfs42YeuOKlrbRRLm5uFGOqJyfrQqbVLhyUDsVA49KiSSyuBuY8mjbH0WH9I21vgW8Shj0ZuTUSfVGlY5OQPM+dCBksTnoK4Kdo96OIWS5LlmH4up/KmWfJ25HFJ24b2FedAcedOkKx2KeJGxL4WY4DHpU5ABzkgUNZFfCsMjzzSI1eIsEciP8AhPl8KKCybdXXBjjPxNDmYnr5Ut8nnNNvw3PQ0UFk/RsG/ty3QyAH5nFa3pdllFtlTlmCkMvBB65rH9OcrLx1U7h8RX0rp0EdzdQTRj9WUWQH4jI/vUSRcXRU9S7KzQozQxlkx0IyR86rUkVxZboSuFb91jjH1rdzGgXDAYx51kP2s3U1zLHaxxQQ6aviaQsA8z//AMj86heOpPs0XkMCw287PkIiY/nqZaWck1wkMRDzN0RTktQPszBZXSd1JHC8ingN1IqZam8bU3bRIDE1u25DAgByK6F4Fq+RP5fxI0jRex8mVl1E4HXuwevxqwfdEjZrdVxGACqjoKZ7Ka6+r2SrexrBqEa/rogeD/MvsfyoxLHllYdRWSxqPRMskpdmV9s9BgTUFmEQHeoUYjjp61kphME00LdUcrj4Gvo/tZbB7dWAGRzWDdqbb7t2iv0A4ZlcfMU49ifQHf36Yro5Xj8yU9KU2M/KkgZU1dE2NiZriYCLIjHUnzp4nApKrsJCjHwrwnxc+dAHFj6/CkMT9a7PHwNeOeooA83sPOvBcyrxuPtTZb8xTFw+ItwPNAH0Ld2NqkMk0oURxqXY56ADJrAL++N7qNxcY2rI5IX0BNF5+32pX+l3VjIMd9HsLA+RPNVpPx1ljg49jbXwntyoI8qS4wVFKh5TafPiknJbnyFaiOQHafcincAEA02pwo+NL/ePtQB4ecmkleVB86V5Z965hktjjA4oAcWM/jNIlODnyr23k3RAN1HBpE58DZ6igDlZQpYjgcmnlikkj3fdpGT120PtL+RJJUikZTKvdsoGQ6nyqyRvdx2oieXA2YwPSkIEWwVZlKng8fCvpD7O7gXvZnTrgcsIBEx90O3/ABXzJNI1pdKGHBPWt3+xbUu80e+09s7oZllH9Lj/AHQ/WhlF17V6oumaHeXz/soIyxGfxnyH1xXzdquq3OqXct5fzNJIxzz0QeQA8hW9fajbS3fYTU1hUlo1WQgeYVgT+Qr5n+/S95JFHIVVxtYDzFCE9IMx79veJGQBzkHBrXvsZ1KxvLG4syV/SEbbmLHl0P8AtWTw27LAFdzkrximNH1Sfsz2jstQhJ/VSgsAcblzgj6U+TqrEfTw0mAS97EO6nU+GReoojC7MNkow49Oh9xXiMHRXXowBFKwTSQ3si6jbi4UKemKw37T7A2euwS4wJocfNT/ALEVvhQsck1lP2zWim3tLleTFPgn0DD/AHAo+jvRkr9ePSkg8UqQ7WK+tJHGCDTEcrMCVlRo28wwxn4V0vCZ9KvnZrt9ZWFsbbVdFNzGI1XdHIGJIGMlW459jVFvmRnkMSlUZyVDdQM8A0k22OiOCM/EUiRuAflSn4HwpuQ8H60xDTHAPsaaY7sL156fKlSHJPuM03Ecy59BmgCFHJ3KEgeJj9Kfgl3DLelRXGSBXuccLVSVMlBWGQFkGadkxvYjoRuFCkLAjHlRNW32ytjpwako8UnKjPnTw5LVHTh1p5D4SQKAPSPCopS87zikj8S14hwCfegBLDu5QPJ/70qcb4zjqRivLpS6Ar1HIr2BxLGG/i6+1AgLb5SceoNaBpFjPqdrGUXJAwSTgCqrJaI7lsYbOcVYZdaWxht7NCUgMWWI8zUy2NCO0/Za7ihWdYwwU8lTnFXL7Gb37v2k+6vwt5bNH/5phh+W6qPbdo+4Rkt53fcMFJB4TT9jqEsMsbOe7CsCzpwyrnkj5ZoVgfTN5AlzZTwSfgljZG+BGK+QtS0i603WLm0eJmMExQMBkHB4Nbx2g1qSwtR2WivZ5ryUx91dN1aJjnOfXFALns0iXTQtdPuwPEVzzWmLHLI6iKclFbKnoFhcXsIV1C92PEzHAFTdY7LRXlqfu88Mky8+BuaHdo4r/s/dRW0t4JbWc7jsTaR8a80ztBYaeZNxaWVh4GP7tRKEoSpjTTR9Idn71NQ0Syuk/fiUMPRhwR9QaIVnv2Rawt/YXdtuB2SCVB7NwfzH51ogFXKNOibOxVF+1OyWXszfMB4lRZB/4sD/AGq9VWu20Yn0m6ibkNbyD/8AU1LGj5xuMbzSPM/ClSfslPXIFIHQ0DO6GkznKr7mledNScumenWgBE7AEe4xTJbIHHtXsoJY/wAprxlwjevWgBiRvCPpSYDhXb2ApMp4OPWmnbFt8XoENiMu/ToKUqAU4QAzgHG04J9TTRkA5FVJ2xLofA88e9TLXDRtH6qcUNE2fpUm0lIkU44qRjqnxJmnFPhNNuCJceW6uU4Un3oGSAeefT/FcB4fnTYPJz6U4DwKAFYy3ypuJe6lIH4X6expwZ3EnypMiFoxg4I5BoEOEfvVF1FJJo0287OlSUfeoJ4J4YehrsHkGgAIGK4IOCDR+xvHveZTltuOlCL22MbF0GV8xTmlS91cDJwGoAvcOs/eNX0XUrgM4sbeOCcg8koWUfUYNW+PWLfWb+eWKMxHdlNxGStYvc3clvdyiNsI55FEezmrXUN/3kch2pjPw866PFlxyEZFcSzfaXqC28kNoqoXdDuOBkCs+jQswWMFmJwAKKdotSk1bVpLhstnwKP/AL3q69jOySWsK3t4oa4kHgQ87BVyg8+VtdEqXCIe+yCOTStVtIpWx36PGwz5kZH5ituHSsaso2s9Tt7of9qdH49Awz+Wa2UdKflwUZKv4LFK0caA9o132zL/ABK4/KjxoB2kO21lc/uxOfyrkZsj5qlGIkGaZJwvzpyRvCvsopoEHHuaQxzocj6Uw53S59BinC3XPwqK0g3NjzFACiQDn5GmZJeMfKm5JeWx6U2xznjzoAakbNJmGbdCem41z9P/AL1pybH3eOgQvVFCzkqMbsE/HFQyBjpXV1CGzgKWjFXUqSOa6uoEEJ/2w+I/sKSv4TXV1AxwdTTq/u/GurqAFr5//edKHQfD/NdXUANpxNKPgfzpb+ddXUANygHcDQ634dseR4rq6gRHmYtIxY5NTtGOEuD57K6urTH2Jkzs3FHNrkKyKGUHOPetaspGDlc5UHGDz511dXd4n+WYZeyVz3UjZOcP5+la1bkmGMnqVH9q6uqfN+DxfRZqsdtmKaJfMpwRaykH/wATXV1cDOhHzTITsHPkKSSc/KurqQCWJ29aG7jtJzziurqAFxAE8+lOkAdB6V1dQBCl6mlS/sk+Arq6gR//2Q==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pic>
        <p:nvPicPr>
          <p:cNvPr id="5129" name="Picture 14" descr="http://t3.gstatic.com/images?q=tbn:ANd9GcRal8Ux0BMPdzuW4YmJMAw3oL2cDOjriG_JgiI1vWZ3m4N21wK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00" y="2786063"/>
            <a:ext cx="18192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TextBox 12"/>
          <p:cNvSpPr txBox="1">
            <a:spLocks noChangeArrowheads="1"/>
          </p:cNvSpPr>
          <p:nvPr/>
        </p:nvSpPr>
        <p:spPr bwMode="auto">
          <a:xfrm>
            <a:off x="5572125" y="5715000"/>
            <a:ext cx="35718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/>
              <a:t>The Earth has 10</a:t>
            </a:r>
            <a:r>
              <a:rPr lang="en-US" b="1" u="sng" baseline="30000"/>
              <a:t>67</a:t>
            </a:r>
            <a:r>
              <a:rPr lang="en-US" b="1" u="sng"/>
              <a:t> more electrons than a person</a:t>
            </a:r>
            <a:endParaRPr lang="en-CA" b="1" u="sng"/>
          </a:p>
        </p:txBody>
      </p:sp>
    </p:spTree>
    <p:extLst>
      <p:ext uri="{BB962C8B-B14F-4D97-AF65-F5344CB8AC3E}">
        <p14:creationId xmlns:p14="http://schemas.microsoft.com/office/powerpoint/2010/main" val="202508933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9689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>
          <a:xfrm>
            <a:off x="714375" y="214313"/>
            <a:ext cx="7772400" cy="1143000"/>
          </a:xfrm>
        </p:spPr>
        <p:txBody>
          <a:bodyPr/>
          <a:lstStyle/>
          <a:p>
            <a:r>
              <a:rPr lang="en-CA" smtClean="0"/>
              <a:t>Grounding Examples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4294967295"/>
          </p:nvPr>
        </p:nvSpPr>
        <p:spPr>
          <a:xfrm>
            <a:off x="0" y="1214438"/>
            <a:ext cx="9144000" cy="4114800"/>
          </a:xfrm>
        </p:spPr>
        <p:txBody>
          <a:bodyPr/>
          <a:lstStyle/>
          <a:p>
            <a:r>
              <a:rPr lang="en-CA" dirty="0" smtClean="0"/>
              <a:t>Static discharge can be dangerous, therefore precautions must be taken to reduce the build-up of electrons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Ex: </a:t>
            </a:r>
          </a:p>
          <a:p>
            <a:pPr lvl="1"/>
            <a:r>
              <a:rPr lang="en-US" sz="2600" dirty="0" smtClean="0"/>
              <a:t>Fueling stations: static electricity can ignite the fuel and cause explosions</a:t>
            </a:r>
          </a:p>
          <a:p>
            <a:pPr lvl="1"/>
            <a:r>
              <a:rPr lang="en-US" sz="2600" b="1" u="sng" smtClean="0"/>
              <a:t>Surgeons: wear protective booties to prevent static buildup - anesthesia is explosive and electrical devices such as pacemakers can be damaged by sparks</a:t>
            </a:r>
            <a:endParaRPr lang="en-US" sz="2600" b="1" u="sng" dirty="0" smtClean="0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420888"/>
            <a:ext cx="3624262" cy="19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179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Lightning</a:t>
            </a:r>
          </a:p>
        </p:txBody>
      </p:sp>
      <p:pic>
        <p:nvPicPr>
          <p:cNvPr id="24579" name="Picture 4" descr="lightni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1541474"/>
            <a:ext cx="5410200" cy="3530600"/>
          </a:xfrm>
          <a:noFill/>
        </p:spPr>
      </p:pic>
      <p:pic>
        <p:nvPicPr>
          <p:cNvPr id="24580" name="Picture 6" descr="lightn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943600" y="4724400"/>
            <a:ext cx="2514600" cy="1887538"/>
          </a:xfrm>
          <a:noFill/>
        </p:spPr>
      </p:pic>
      <p:sp>
        <p:nvSpPr>
          <p:cNvPr id="24581" name="Line 9"/>
          <p:cNvSpPr>
            <a:spLocks noChangeShapeType="1"/>
          </p:cNvSpPr>
          <p:nvPr/>
        </p:nvSpPr>
        <p:spPr bwMode="auto">
          <a:xfrm flipH="1">
            <a:off x="5638800" y="1600200"/>
            <a:ext cx="1219200" cy="30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4582" name="Line 10"/>
          <p:cNvSpPr>
            <a:spLocks noChangeShapeType="1"/>
          </p:cNvSpPr>
          <p:nvPr/>
        </p:nvSpPr>
        <p:spPr bwMode="auto">
          <a:xfrm flipH="1">
            <a:off x="5638800" y="3962400"/>
            <a:ext cx="1143000" cy="45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4583" name="Text Box 11"/>
          <p:cNvSpPr txBox="1">
            <a:spLocks noChangeArrowheads="1"/>
          </p:cNvSpPr>
          <p:nvPr/>
        </p:nvSpPr>
        <p:spPr bwMode="auto">
          <a:xfrm>
            <a:off x="6934200" y="137160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Becomes very “negative”</a:t>
            </a:r>
          </a:p>
        </p:txBody>
      </p:sp>
      <p:sp>
        <p:nvSpPr>
          <p:cNvPr id="24584" name="Rectangle 12"/>
          <p:cNvSpPr>
            <a:spLocks noChangeArrowheads="1"/>
          </p:cNvSpPr>
          <p:nvPr/>
        </p:nvSpPr>
        <p:spPr bwMode="auto">
          <a:xfrm>
            <a:off x="6858000" y="1295400"/>
            <a:ext cx="1981200" cy="762000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4585" name="Text Box 13"/>
          <p:cNvSpPr txBox="1">
            <a:spLocks noChangeArrowheads="1"/>
          </p:cNvSpPr>
          <p:nvPr/>
        </p:nvSpPr>
        <p:spPr bwMode="auto">
          <a:xfrm>
            <a:off x="6858000" y="342900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Becomes very “positive”</a:t>
            </a:r>
          </a:p>
        </p:txBody>
      </p:sp>
      <p:sp>
        <p:nvSpPr>
          <p:cNvPr id="24586" name="Rectangle 14"/>
          <p:cNvSpPr>
            <a:spLocks noChangeArrowheads="1"/>
          </p:cNvSpPr>
          <p:nvPr/>
        </p:nvSpPr>
        <p:spPr bwMode="auto">
          <a:xfrm>
            <a:off x="6781800" y="3352800"/>
            <a:ext cx="1981200" cy="762000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xfrm>
            <a:off x="642938" y="357188"/>
            <a:ext cx="7772400" cy="1143000"/>
          </a:xfrm>
        </p:spPr>
        <p:txBody>
          <a:bodyPr/>
          <a:lstStyle/>
          <a:p>
            <a:r>
              <a:rPr lang="en-CA" smtClean="0"/>
              <a:t>Lightning!!!</a:t>
            </a:r>
          </a:p>
        </p:txBody>
      </p:sp>
      <p:pic>
        <p:nvPicPr>
          <p:cNvPr id="11267" name="Picture 6" descr="http://cache2.allpostersimages.com/p/LRG/8/802/PNLI000Z/posters/lightning-striking-tr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25" y="1714500"/>
            <a:ext cx="28575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Box 7"/>
          <p:cNvSpPr txBox="1">
            <a:spLocks noChangeArrowheads="1"/>
          </p:cNvSpPr>
          <p:nvPr/>
        </p:nvSpPr>
        <p:spPr bwMode="auto">
          <a:xfrm>
            <a:off x="357188" y="1357313"/>
            <a:ext cx="5000625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800"/>
              <a:t>Storm clouds form when humid, warm air rises to meet a colder air mass</a:t>
            </a:r>
          </a:p>
          <a:p>
            <a:pPr>
              <a:buFontTx/>
              <a:buChar char="-"/>
            </a:pPr>
            <a:endParaRPr lang="en-US" sz="2800"/>
          </a:p>
          <a:p>
            <a:pPr>
              <a:buFontTx/>
              <a:buChar char="-"/>
            </a:pPr>
            <a:r>
              <a:rPr lang="en-US" sz="2800"/>
              <a:t> As these air masses churn together, lightning can be created</a:t>
            </a:r>
          </a:p>
          <a:p>
            <a:pPr>
              <a:buFontTx/>
              <a:buChar char="-"/>
            </a:pPr>
            <a:endParaRPr lang="en-US" sz="2800"/>
          </a:p>
          <a:p>
            <a:pPr>
              <a:buFontTx/>
              <a:buChar char="-"/>
            </a:pPr>
            <a:r>
              <a:rPr lang="en-US" sz="2800" b="1" u="sng"/>
              <a:t> Lightning strikes when negative charges at the bottom of a cloud are attracted to positive charges on the ground </a:t>
            </a:r>
            <a:endParaRPr lang="en-CA" sz="2800" b="1" u="sng"/>
          </a:p>
        </p:txBody>
      </p:sp>
    </p:spTree>
    <p:extLst>
      <p:ext uri="{BB962C8B-B14F-4D97-AF65-F5344CB8AC3E}">
        <p14:creationId xmlns:p14="http://schemas.microsoft.com/office/powerpoint/2010/main" val="71004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857375"/>
            <a:ext cx="4286250" cy="424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5" y="1857375"/>
            <a:ext cx="4227513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642938" y="35718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CA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Lightning!!!</a:t>
            </a:r>
          </a:p>
        </p:txBody>
      </p:sp>
    </p:spTree>
    <p:extLst>
      <p:ext uri="{BB962C8B-B14F-4D97-AF65-F5344CB8AC3E}">
        <p14:creationId xmlns:p14="http://schemas.microsoft.com/office/powerpoint/2010/main" val="121465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642938" y="35718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CA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Lightning!!!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714500"/>
            <a:ext cx="4071937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5" y="1714500"/>
            <a:ext cx="4262438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818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>
          <a:xfrm>
            <a:off x="642938" y="357188"/>
            <a:ext cx="7772400" cy="1143000"/>
          </a:xfrm>
        </p:spPr>
        <p:txBody>
          <a:bodyPr/>
          <a:lstStyle/>
          <a:p>
            <a:r>
              <a:rPr lang="en-CA" smtClean="0"/>
              <a:t>Lightning Rods</a:t>
            </a:r>
          </a:p>
        </p:txBody>
      </p:sp>
      <p:sp>
        <p:nvSpPr>
          <p:cNvPr id="14339" name="TextBox 7"/>
          <p:cNvSpPr txBox="1">
            <a:spLocks noChangeArrowheads="1"/>
          </p:cNvSpPr>
          <p:nvPr/>
        </p:nvSpPr>
        <p:spPr bwMode="auto">
          <a:xfrm>
            <a:off x="142875" y="1643063"/>
            <a:ext cx="542925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/>
              <a:t> Lightning takes the path of least resistance usually hitting the highest object in an area</a:t>
            </a:r>
          </a:p>
          <a:p>
            <a:pPr>
              <a:buFont typeface="Arial" charset="0"/>
              <a:buChar char="•"/>
            </a:pPr>
            <a:endParaRPr lang="en-US" sz="2800"/>
          </a:p>
          <a:p>
            <a:pPr>
              <a:buFont typeface="Arial" charset="0"/>
              <a:buChar char="•"/>
            </a:pPr>
            <a:r>
              <a:rPr lang="en-US" sz="2800"/>
              <a:t> Most lightning strikes are unavoidable therefore many buildings including homes have lightning rods 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b="1" u="sng"/>
              <a:t>The CN Tower gets hit 40-50 times per year with lightning</a:t>
            </a:r>
          </a:p>
          <a:p>
            <a:endParaRPr lang="en-CA" sz="2800"/>
          </a:p>
        </p:txBody>
      </p:sp>
      <p:pic>
        <p:nvPicPr>
          <p:cNvPr id="14340" name="Picture 10" descr="http://upload.wikimedia.org/wikipedia/commons/0/09/CN_Tower_struck_by_lightning-Edit(Taxi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9450" y="1643063"/>
            <a:ext cx="3313113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902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63" y="2260600"/>
            <a:ext cx="4714875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25" y="357188"/>
            <a:ext cx="716597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183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chemeClr val="bg1"/>
                </a:solidFill>
              </a:rPr>
              <a:t>REVIEW: PARTS OF AN ATOM</a:t>
            </a:r>
            <a:br>
              <a:rPr lang="en-US" sz="4000" smtClean="0">
                <a:solidFill>
                  <a:schemeClr val="bg1"/>
                </a:solidFill>
              </a:rPr>
            </a:br>
            <a:endParaRPr lang="en-US" sz="4000" smtClean="0">
              <a:solidFill>
                <a:schemeClr val="bg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052513"/>
            <a:ext cx="8642350" cy="4525962"/>
          </a:xfrm>
        </p:spPr>
        <p:txBody>
          <a:bodyPr/>
          <a:lstStyle/>
          <a:p>
            <a:pPr eaLnBrk="1" hangingPunct="1"/>
            <a:r>
              <a:rPr lang="en-US" smtClean="0"/>
              <a:t>In the middle of each atom is a nucleus. The nucleus contains two kinds of tiny particles, called protons and neutrons.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b="1" u="sng" smtClean="0"/>
              <a:t>Orbiting around the nucleus are even smaller particles called electrons. </a:t>
            </a:r>
          </a:p>
          <a:p>
            <a:pPr eaLnBrk="1" hangingPunct="1"/>
            <a:endParaRPr lang="en-US" smtClean="0"/>
          </a:p>
        </p:txBody>
      </p:sp>
      <p:pic>
        <p:nvPicPr>
          <p:cNvPr id="6148" name="Picture 5" descr="ato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227763" y="4572000"/>
            <a:ext cx="2808287" cy="2170113"/>
          </a:xfrm>
          <a:noFill/>
        </p:spPr>
      </p:pic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468313" y="4652963"/>
            <a:ext cx="2016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Lightning and your car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122512"/>
            <a:ext cx="7772400" cy="4114800"/>
          </a:xfrm>
        </p:spPr>
        <p:txBody>
          <a:bodyPr/>
          <a:lstStyle/>
          <a:p>
            <a:r>
              <a:rPr lang="en-CA" dirty="0" smtClean="0"/>
              <a:t>Why is your car a good place to be during a lightning storm?</a:t>
            </a:r>
          </a:p>
          <a:p>
            <a:endParaRPr lang="en-CA" dirty="0" smtClean="0"/>
          </a:p>
          <a:p>
            <a:pPr marL="514350" indent="-514350">
              <a:buAutoNum type="alphaLcParenR"/>
            </a:pPr>
            <a:r>
              <a:rPr lang="en-CA" dirty="0" smtClean="0"/>
              <a:t>It has rubber tires</a:t>
            </a:r>
          </a:p>
          <a:p>
            <a:pPr marL="514350" indent="-514350">
              <a:buAutoNum type="alphaLcParenR"/>
            </a:pPr>
            <a:r>
              <a:rPr lang="en-CA" dirty="0" smtClean="0"/>
              <a:t>It has a metal exterior</a:t>
            </a:r>
          </a:p>
          <a:p>
            <a:pPr marL="514350" indent="-514350">
              <a:buAutoNum type="alphaLcParenR"/>
            </a:pPr>
            <a:r>
              <a:rPr lang="en-CA" dirty="0" smtClean="0"/>
              <a:t>It’s warm and comfy</a:t>
            </a:r>
            <a:endParaRPr lang="en-CA" dirty="0"/>
          </a:p>
        </p:txBody>
      </p:sp>
      <p:pic>
        <p:nvPicPr>
          <p:cNvPr id="4" name="Picture 2" descr="http://www.atthecinema.net/wp-content/uploads/2011/04/bttf-005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068960"/>
            <a:ext cx="4004722" cy="2304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55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772400" cy="1143000"/>
          </a:xfrm>
        </p:spPr>
        <p:txBody>
          <a:bodyPr/>
          <a:lstStyle/>
          <a:p>
            <a:r>
              <a:rPr lang="en-CA" dirty="0" smtClean="0"/>
              <a:t>Lightning and your car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4896544" cy="4114800"/>
          </a:xfrm>
        </p:spPr>
        <p:txBody>
          <a:bodyPr/>
          <a:lstStyle/>
          <a:p>
            <a:pPr marL="514350" indent="-514350">
              <a:buNone/>
            </a:pPr>
            <a:r>
              <a:rPr lang="en-CA" dirty="0" smtClean="0"/>
              <a:t>a) </a:t>
            </a:r>
          </a:p>
          <a:p>
            <a:pPr marL="514350" indent="-514350">
              <a:buNone/>
            </a:pPr>
            <a:r>
              <a:rPr lang="en-CA" dirty="0" smtClean="0"/>
              <a:t>b) It has a metal exterior</a:t>
            </a:r>
          </a:p>
          <a:p>
            <a:pPr marL="514350" indent="-514350">
              <a:buNone/>
            </a:pPr>
            <a:r>
              <a:rPr lang="en-CA" dirty="0" smtClean="0"/>
              <a:t>c) 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r>
              <a:rPr lang="en-CA" dirty="0" smtClean="0"/>
              <a:t>Your tires do nothing it’s the metal cage (called a Faraday Cage) around you that attracts the electricity and keeps it from you.</a:t>
            </a:r>
            <a:endParaRPr lang="en-CA" dirty="0"/>
          </a:p>
        </p:txBody>
      </p:sp>
      <p:pic>
        <p:nvPicPr>
          <p:cNvPr id="49154" name="Picture 2" descr="http://s3-media2.ak.yelpcdn.com/bphoto/VR3hq0foNKgN_Wziali3Mw/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772816"/>
            <a:ext cx="3515867" cy="30179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402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bg1"/>
                </a:solidFill>
              </a:rPr>
              <a:t>ELECTRICAL CHARGES</a:t>
            </a:r>
            <a:br>
              <a:rPr lang="en-US" sz="4000" b="1" smtClean="0">
                <a:solidFill>
                  <a:schemeClr val="bg1"/>
                </a:solidFill>
              </a:rPr>
            </a:br>
            <a:endParaRPr lang="en-US" sz="4000" b="1" smtClean="0">
              <a:solidFill>
                <a:schemeClr val="bg1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1500" y="928688"/>
            <a:ext cx="7931150" cy="5040312"/>
          </a:xfrm>
        </p:spPr>
        <p:txBody>
          <a:bodyPr/>
          <a:lstStyle/>
          <a:p>
            <a:pPr eaLnBrk="1" hangingPunct="1"/>
            <a:endParaRPr lang="en-US" sz="2800" smtClean="0"/>
          </a:p>
          <a:p>
            <a:pPr eaLnBrk="1" hangingPunct="1">
              <a:buFontTx/>
              <a:buNone/>
            </a:pPr>
            <a:endParaRPr lang="en-US" sz="2800" i="1" u="sng" smtClean="0"/>
          </a:p>
          <a:p>
            <a:pPr eaLnBrk="1" hangingPunct="1"/>
            <a:endParaRPr lang="en-US" sz="2800" smtClean="0"/>
          </a:p>
        </p:txBody>
      </p:sp>
      <p:sp>
        <p:nvSpPr>
          <p:cNvPr id="7172" name="Text Box 12"/>
          <p:cNvSpPr txBox="1">
            <a:spLocks noChangeArrowheads="1"/>
          </p:cNvSpPr>
          <p:nvPr/>
        </p:nvSpPr>
        <p:spPr bwMode="auto">
          <a:xfrm>
            <a:off x="914400" y="5486400"/>
            <a:ext cx="723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9230" name="Group 14"/>
          <p:cNvGraphicFramePr>
            <a:graphicFrameLocks noGrp="1"/>
          </p:cNvGraphicFramePr>
          <p:nvPr/>
        </p:nvGraphicFramePr>
        <p:xfrm>
          <a:off x="2627313" y="2262188"/>
          <a:ext cx="6172200" cy="2895600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</a:tblGrid>
              <a:tr h="723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Particle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CHARGE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Proton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HUGE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Neutron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 (neutral)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HUGE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Electron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195" name="Picture 28" descr="http://www.ducksters.com/science/ato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2636838"/>
            <a:ext cx="2303463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Neutral Objects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23850" y="1341438"/>
            <a:ext cx="8569325" cy="352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600" b="1"/>
              <a:t>Atoms: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600"/>
              <a:t>When the number of protons in an atom equals the number of electrons</a:t>
            </a:r>
            <a:r>
              <a:rPr lang="en-US" sz="3600" b="1" u="sng"/>
              <a:t>, the atom itself has no overall charge, it is neutral. </a:t>
            </a:r>
          </a:p>
          <a:p>
            <a:pPr>
              <a:spcBef>
                <a:spcPct val="50000"/>
              </a:spcBef>
            </a:pPr>
            <a:endParaRPr lang="en-US" sz="3600"/>
          </a:p>
        </p:txBody>
      </p:sp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5364163" y="3933825"/>
          <a:ext cx="3095625" cy="252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Image" r:id="rId4" imgW="1974606" imgH="1609211" progId="">
                  <p:embed/>
                </p:oleObj>
              </mc:Choice>
              <mc:Fallback>
                <p:oleObj name="Image" r:id="rId4" imgW="1974606" imgH="1609211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3933825"/>
                        <a:ext cx="3095625" cy="2522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Charged Objects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81075"/>
            <a:ext cx="8820150" cy="4525963"/>
          </a:xfrm>
        </p:spPr>
        <p:txBody>
          <a:bodyPr/>
          <a:lstStyle/>
          <a:p>
            <a:pPr eaLnBrk="1" hangingPunct="1"/>
            <a:r>
              <a:rPr lang="en-US" sz="2800" b="1" u="sng" smtClean="0"/>
              <a:t>Static electricity is the imbalance of positive and negative charges.</a:t>
            </a:r>
          </a:p>
          <a:p>
            <a:pPr eaLnBrk="1" hangingPunct="1"/>
            <a:r>
              <a:rPr lang="en-US" sz="2800" smtClean="0"/>
              <a:t>Atoms that lose electrons have more +’ve charges (protons) than –’ve charges (electrons). It is positively charged. </a:t>
            </a:r>
          </a:p>
          <a:p>
            <a:pPr eaLnBrk="1" hangingPunct="1"/>
            <a:r>
              <a:rPr lang="en-US" sz="2800" b="1" u="sng" smtClean="0"/>
              <a:t>An atom that gains electrons has more –’ve than +’ve particles. It has a negative charge. </a:t>
            </a:r>
          </a:p>
        </p:txBody>
      </p:sp>
      <p:pic>
        <p:nvPicPr>
          <p:cNvPr id="8196" name="Picture 4" descr="scales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03350" y="4437063"/>
            <a:ext cx="6265863" cy="2133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charRg st="156" end="2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charRg st="156" end="27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charRg st="156" end="27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charRg st="275" end="2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charRg st="275" end="27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charRg st="275" end="27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bg1"/>
                </a:solidFill>
              </a:rPr>
              <a:t>Stealing or Giving Away Electrons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6513" y="1639888"/>
            <a:ext cx="5726113" cy="4525962"/>
          </a:xfrm>
        </p:spPr>
        <p:txBody>
          <a:bodyPr/>
          <a:lstStyle/>
          <a:p>
            <a:pPr eaLnBrk="1" hangingPunct="1"/>
            <a:r>
              <a:rPr lang="en-US" smtClean="0"/>
              <a:t>Friction: One very common way is to rub two objects together. </a:t>
            </a:r>
            <a:r>
              <a:rPr lang="en-US" b="1" u="sng" smtClean="0"/>
              <a:t>Electrons may be transferred (or moved) from one to the other.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>
                <a:solidFill>
                  <a:srgbClr val="CC3300"/>
                </a:solidFill>
              </a:rPr>
              <a:t>The more rubbing, the more electrons move</a:t>
            </a:r>
          </a:p>
        </p:txBody>
      </p:sp>
      <p:pic>
        <p:nvPicPr>
          <p:cNvPr id="9220" name="Picture 6" descr="http://t0.gstatic.com/images?q=tbn:ANd9GcSqRIc1acOvs_7dO43grtYbUc33G3E_6oT79F8iUNVG_CT4ru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2060575"/>
            <a:ext cx="318135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solidFill>
                  <a:schemeClr val="bg1"/>
                </a:solidFill>
              </a:rPr>
              <a:t>Friction and Charge Build-up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mtClean="0"/>
              <a:t>View the simulation below and observe what occurs when friction increases</a:t>
            </a:r>
          </a:p>
        </p:txBody>
      </p:sp>
      <p:pic>
        <p:nvPicPr>
          <p:cNvPr id="10244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50" y="3078163"/>
            <a:ext cx="4000500" cy="349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0</TotalTime>
  <Words>1440</Words>
  <Application>Microsoft Macintosh PowerPoint</Application>
  <PresentationFormat>On-screen Show (4:3)</PresentationFormat>
  <Paragraphs>220</Paragraphs>
  <Slides>41</Slides>
  <Notes>41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 Black</vt:lpstr>
      <vt:lpstr>Calibri</vt:lpstr>
      <vt:lpstr>Monotype Sorts</vt:lpstr>
      <vt:lpstr>Times New Roman</vt:lpstr>
      <vt:lpstr>Wingdings</vt:lpstr>
      <vt:lpstr>Arial</vt:lpstr>
      <vt:lpstr>Default Design</vt:lpstr>
      <vt:lpstr>Image</vt:lpstr>
      <vt:lpstr> Electrostatics (Static Electricity)</vt:lpstr>
      <vt:lpstr>Electricity</vt:lpstr>
      <vt:lpstr>Electric Fun!</vt:lpstr>
      <vt:lpstr>REVIEW: PARTS OF AN ATOM </vt:lpstr>
      <vt:lpstr>ELECTRICAL CHARGES </vt:lpstr>
      <vt:lpstr>Neutral Objects</vt:lpstr>
      <vt:lpstr>Charged Objects</vt:lpstr>
      <vt:lpstr>Stealing or Giving Away Electrons</vt:lpstr>
      <vt:lpstr>Friction and Charge Build-up</vt:lpstr>
      <vt:lpstr>Law of Electric Charges</vt:lpstr>
      <vt:lpstr>Law 3</vt:lpstr>
      <vt:lpstr>Charging Objects</vt:lpstr>
      <vt:lpstr>Friction Review</vt:lpstr>
      <vt:lpstr>Contact Transfer</vt:lpstr>
      <vt:lpstr>Static Shocks</vt:lpstr>
      <vt:lpstr>PowerPoint Presentation</vt:lpstr>
      <vt:lpstr>Induction</vt:lpstr>
      <vt:lpstr>Pith Balls and Charge Transference</vt:lpstr>
      <vt:lpstr>Pith Balls and Charge Transference</vt:lpstr>
      <vt:lpstr>Drawing!</vt:lpstr>
      <vt:lpstr>A Neutral Wall Attracts a Balloon</vt:lpstr>
      <vt:lpstr>Balloon Example</vt:lpstr>
      <vt:lpstr>Balloon Example</vt:lpstr>
      <vt:lpstr>BAD HAIR in the WINTER</vt:lpstr>
      <vt:lpstr>BAD HAIR in the WINTER</vt:lpstr>
      <vt:lpstr>Which substance will take and which will give their electrons? </vt:lpstr>
      <vt:lpstr>Electrostatic Series</vt:lpstr>
      <vt:lpstr>Sparks</vt:lpstr>
      <vt:lpstr> Static Electricity Applications</vt:lpstr>
      <vt:lpstr>Grounding</vt:lpstr>
      <vt:lpstr>Grounding</vt:lpstr>
      <vt:lpstr>PowerPoint Presentation</vt:lpstr>
      <vt:lpstr>Grounding Examples</vt:lpstr>
      <vt:lpstr>Lightning</vt:lpstr>
      <vt:lpstr>Lightning!!!</vt:lpstr>
      <vt:lpstr>PowerPoint Presentation</vt:lpstr>
      <vt:lpstr>PowerPoint Presentation</vt:lpstr>
      <vt:lpstr>Lightning Rods</vt:lpstr>
      <vt:lpstr>PowerPoint Presentation</vt:lpstr>
      <vt:lpstr>Lightning and your car</vt:lpstr>
      <vt:lpstr>Lightning and your car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2013-09-20T15:01:53Z</dcterms:created>
  <dcterms:modified xsi:type="dcterms:W3CDTF">2016-05-09T18:26:39Z</dcterms:modified>
</cp:coreProperties>
</file>